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97" r:id="rId2"/>
  </p:sldMasterIdLst>
  <p:notesMasterIdLst>
    <p:notesMasterId r:id="rId72"/>
  </p:notesMasterIdLst>
  <p:handoutMasterIdLst>
    <p:handoutMasterId r:id="rId73"/>
  </p:handoutMasterIdLst>
  <p:sldIdLst>
    <p:sldId id="346" r:id="rId3"/>
    <p:sldId id="715" r:id="rId4"/>
    <p:sldId id="720" r:id="rId5"/>
    <p:sldId id="722" r:id="rId6"/>
    <p:sldId id="723" r:id="rId7"/>
    <p:sldId id="724" r:id="rId8"/>
    <p:sldId id="725" r:id="rId9"/>
    <p:sldId id="727" r:id="rId10"/>
    <p:sldId id="729" r:id="rId11"/>
    <p:sldId id="730" r:id="rId12"/>
    <p:sldId id="777" r:id="rId13"/>
    <p:sldId id="731" r:id="rId14"/>
    <p:sldId id="733" r:id="rId15"/>
    <p:sldId id="732" r:id="rId16"/>
    <p:sldId id="734" r:id="rId17"/>
    <p:sldId id="737" r:id="rId18"/>
    <p:sldId id="739" r:id="rId19"/>
    <p:sldId id="735" r:id="rId20"/>
    <p:sldId id="736" r:id="rId21"/>
    <p:sldId id="738" r:id="rId22"/>
    <p:sldId id="744" r:id="rId23"/>
    <p:sldId id="740" r:id="rId24"/>
    <p:sldId id="741" r:id="rId25"/>
    <p:sldId id="742" r:id="rId26"/>
    <p:sldId id="743" r:id="rId27"/>
    <p:sldId id="745" r:id="rId28"/>
    <p:sldId id="746" r:id="rId29"/>
    <p:sldId id="791" r:id="rId30"/>
    <p:sldId id="792" r:id="rId31"/>
    <p:sldId id="793" r:id="rId32"/>
    <p:sldId id="794" r:id="rId33"/>
    <p:sldId id="795" r:id="rId34"/>
    <p:sldId id="797" r:id="rId35"/>
    <p:sldId id="796" r:id="rId36"/>
    <p:sldId id="798" r:id="rId37"/>
    <p:sldId id="801" r:id="rId38"/>
    <p:sldId id="785" r:id="rId39"/>
    <p:sldId id="799" r:id="rId40"/>
    <p:sldId id="800" r:id="rId41"/>
    <p:sldId id="778" r:id="rId42"/>
    <p:sldId id="748" r:id="rId43"/>
    <p:sldId id="749" r:id="rId44"/>
    <p:sldId id="750" r:id="rId45"/>
    <p:sldId id="751" r:id="rId46"/>
    <p:sldId id="752" r:id="rId47"/>
    <p:sldId id="753" r:id="rId48"/>
    <p:sldId id="754" r:id="rId49"/>
    <p:sldId id="755" r:id="rId50"/>
    <p:sldId id="756" r:id="rId51"/>
    <p:sldId id="757" r:id="rId52"/>
    <p:sldId id="758" r:id="rId53"/>
    <p:sldId id="759" r:id="rId54"/>
    <p:sldId id="760" r:id="rId55"/>
    <p:sldId id="761" r:id="rId56"/>
    <p:sldId id="762" r:id="rId57"/>
    <p:sldId id="763" r:id="rId58"/>
    <p:sldId id="764" r:id="rId59"/>
    <p:sldId id="765" r:id="rId60"/>
    <p:sldId id="766" r:id="rId61"/>
    <p:sldId id="767" r:id="rId62"/>
    <p:sldId id="768" r:id="rId63"/>
    <p:sldId id="769" r:id="rId64"/>
    <p:sldId id="770" r:id="rId65"/>
    <p:sldId id="771" r:id="rId66"/>
    <p:sldId id="772" r:id="rId67"/>
    <p:sldId id="773" r:id="rId68"/>
    <p:sldId id="774" r:id="rId69"/>
    <p:sldId id="775" r:id="rId70"/>
    <p:sldId id="776" r:id="rId71"/>
  </p:sldIdLst>
  <p:sldSz cx="12192000" cy="6858000"/>
  <p:notesSz cx="7315200" cy="9601200"/>
  <p:embeddedFontLst>
    <p:embeddedFont>
      <p:font typeface="Calibri" panose="020F0502020204030204" pitchFamily="34" charset="0"/>
      <p:regular r:id="rId74"/>
      <p:bold r:id="rId75"/>
      <p:italic r:id="rId76"/>
      <p:boldItalic r:id="rId77"/>
    </p:embeddedFont>
    <p:embeddedFont>
      <p:font typeface="Georgia" panose="02040502050405020303" pitchFamily="18" charset="0"/>
      <p:regular r:id="rId78"/>
      <p:bold r:id="rId79"/>
      <p:italic r:id="rId80"/>
      <p:boldItalic r:id="rId81"/>
    </p:embeddedFont>
    <p:embeddedFont>
      <p:font typeface="Roboto" panose="02000000000000000000" pitchFamily="2" charset="0"/>
      <p:regular r:id="rId82"/>
      <p:bold r:id="rId83"/>
      <p:italic r:id="rId84"/>
      <p:boldItalic r:id="rId85"/>
    </p:embeddedFont>
    <p:embeddedFont>
      <p:font typeface="STIX Two Math" panose="02020603050405020304" pitchFamily="18" charset="0"/>
      <p:regular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D19606-3E71-4BD5-B5DD-11AAD152FF1E}">
          <p14:sldIdLst>
            <p14:sldId id="346"/>
            <p14:sldId id="715"/>
            <p14:sldId id="720"/>
            <p14:sldId id="722"/>
            <p14:sldId id="723"/>
            <p14:sldId id="724"/>
            <p14:sldId id="725"/>
            <p14:sldId id="727"/>
            <p14:sldId id="729"/>
            <p14:sldId id="730"/>
            <p14:sldId id="777"/>
            <p14:sldId id="731"/>
            <p14:sldId id="733"/>
            <p14:sldId id="732"/>
            <p14:sldId id="734"/>
            <p14:sldId id="737"/>
            <p14:sldId id="739"/>
            <p14:sldId id="735"/>
            <p14:sldId id="736"/>
            <p14:sldId id="738"/>
            <p14:sldId id="744"/>
            <p14:sldId id="740"/>
            <p14:sldId id="741"/>
            <p14:sldId id="742"/>
            <p14:sldId id="743"/>
            <p14:sldId id="745"/>
            <p14:sldId id="746"/>
            <p14:sldId id="791"/>
            <p14:sldId id="792"/>
            <p14:sldId id="793"/>
            <p14:sldId id="794"/>
            <p14:sldId id="795"/>
            <p14:sldId id="797"/>
            <p14:sldId id="796"/>
            <p14:sldId id="798"/>
            <p14:sldId id="801"/>
            <p14:sldId id="785"/>
            <p14:sldId id="799"/>
            <p14:sldId id="800"/>
            <p14:sldId id="778"/>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94" userDrawn="1">
          <p15:clr>
            <a:srgbClr val="A4A3A4"/>
          </p15:clr>
        </p15:guide>
        <p15:guide id="2" pos="2304" userDrawn="1">
          <p15:clr>
            <a:srgbClr val="A4A3A4"/>
          </p15:clr>
        </p15:guide>
        <p15:guide id="3" orient="horz" pos="30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stafa Gul" initials="MG" lastIdx="36" clrIdx="0"/>
  <p:cmAuthor id="2" name="Hadia Awad" initials="HA" lastIdx="3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33CC33"/>
    <a:srgbClr val="FF9300"/>
    <a:srgbClr val="FFFFFF"/>
    <a:srgbClr val="F0F0F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67" autoAdjust="0"/>
    <p:restoredTop sz="79387" autoAdjust="0"/>
  </p:normalViewPr>
  <p:slideViewPr>
    <p:cSldViewPr>
      <p:cViewPr varScale="1">
        <p:scale>
          <a:sx n="91" d="100"/>
          <a:sy n="91" d="100"/>
        </p:scale>
        <p:origin x="120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17" d="100"/>
          <a:sy n="117" d="100"/>
        </p:scale>
        <p:origin x="4304" y="176"/>
      </p:cViewPr>
      <p:guideLst>
        <p:guide orient="horz" pos="2994"/>
        <p:guide pos="2304"/>
        <p:guide orient="horz"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1.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3.fntdata"/><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font" Target="fonts/font9.fntdata"/><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075" tIns="48038" rIns="96075" bIns="48038" rtlCol="0"/>
          <a:lstStyle>
            <a:lvl1pPr algn="l">
              <a:defRPr sz="1200"/>
            </a:lvl1pPr>
          </a:lstStyle>
          <a:p>
            <a:endParaRPr lang="en-CA"/>
          </a:p>
        </p:txBody>
      </p:sp>
      <p:sp>
        <p:nvSpPr>
          <p:cNvPr id="3" name="Date Placeholder 2"/>
          <p:cNvSpPr>
            <a:spLocks noGrp="1"/>
          </p:cNvSpPr>
          <p:nvPr>
            <p:ph type="dt" sz="quarter" idx="1"/>
          </p:nvPr>
        </p:nvSpPr>
        <p:spPr>
          <a:xfrm>
            <a:off x="4143587" y="0"/>
            <a:ext cx="3169920" cy="480060"/>
          </a:xfrm>
          <a:prstGeom prst="rect">
            <a:avLst/>
          </a:prstGeom>
        </p:spPr>
        <p:txBody>
          <a:bodyPr vert="horz" lIns="96075" tIns="48038" rIns="96075" bIns="48038" rtlCol="0"/>
          <a:lstStyle>
            <a:lvl1pPr algn="r">
              <a:defRPr sz="1200"/>
            </a:lvl1pPr>
          </a:lstStyle>
          <a:p>
            <a:fld id="{F2E33202-23A7-4337-B9FE-6762ACE81519}" type="datetimeFigureOut">
              <a:rPr lang="en-CA" smtClean="0"/>
              <a:t>2023-10-03</a:t>
            </a:fld>
            <a:endParaRPr lang="en-CA"/>
          </a:p>
        </p:txBody>
      </p:sp>
      <p:sp>
        <p:nvSpPr>
          <p:cNvPr id="4" name="Footer Placeholder 3"/>
          <p:cNvSpPr>
            <a:spLocks noGrp="1"/>
          </p:cNvSpPr>
          <p:nvPr>
            <p:ph type="ftr" sz="quarter" idx="2"/>
          </p:nvPr>
        </p:nvSpPr>
        <p:spPr>
          <a:xfrm>
            <a:off x="0" y="9119473"/>
            <a:ext cx="3169920" cy="480060"/>
          </a:xfrm>
          <a:prstGeom prst="rect">
            <a:avLst/>
          </a:prstGeom>
        </p:spPr>
        <p:txBody>
          <a:bodyPr vert="horz" lIns="96075" tIns="48038" rIns="96075" bIns="48038" rtlCol="0" anchor="b"/>
          <a:lstStyle>
            <a:lvl1pPr algn="l">
              <a:defRPr sz="1200"/>
            </a:lvl1pPr>
          </a:lstStyle>
          <a:p>
            <a:endParaRPr lang="en-CA"/>
          </a:p>
        </p:txBody>
      </p:sp>
      <p:sp>
        <p:nvSpPr>
          <p:cNvPr id="5" name="Slide Number Placeholder 4"/>
          <p:cNvSpPr>
            <a:spLocks noGrp="1"/>
          </p:cNvSpPr>
          <p:nvPr>
            <p:ph type="sldNum" sz="quarter" idx="3"/>
          </p:nvPr>
        </p:nvSpPr>
        <p:spPr>
          <a:xfrm>
            <a:off x="4143587" y="9119473"/>
            <a:ext cx="3169920" cy="480060"/>
          </a:xfrm>
          <a:prstGeom prst="rect">
            <a:avLst/>
          </a:prstGeom>
        </p:spPr>
        <p:txBody>
          <a:bodyPr vert="horz" lIns="96075" tIns="48038" rIns="96075" bIns="48038" rtlCol="0" anchor="b"/>
          <a:lstStyle>
            <a:lvl1pPr algn="r">
              <a:defRPr sz="1200"/>
            </a:lvl1pPr>
          </a:lstStyle>
          <a:p>
            <a:fld id="{A8A64A17-7D3E-4648-909C-3AE8A98A75A9}" type="slidenum">
              <a:rPr lang="en-CA" smtClean="0"/>
              <a:t>‹#›</a:t>
            </a:fld>
            <a:endParaRPr lang="en-CA"/>
          </a:p>
        </p:txBody>
      </p:sp>
    </p:spTree>
    <p:extLst>
      <p:ext uri="{BB962C8B-B14F-4D97-AF65-F5344CB8AC3E}">
        <p14:creationId xmlns:p14="http://schemas.microsoft.com/office/powerpoint/2010/main" val="6596071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075" tIns="48038" rIns="96075" bIns="48038" rtlCol="0"/>
          <a:lstStyle>
            <a:lvl1pPr algn="l">
              <a:defRPr sz="1200"/>
            </a:lvl1pPr>
          </a:lstStyle>
          <a:p>
            <a:endParaRPr lang="en-CA"/>
          </a:p>
        </p:txBody>
      </p:sp>
      <p:sp>
        <p:nvSpPr>
          <p:cNvPr id="3" name="Date Placeholder 2"/>
          <p:cNvSpPr>
            <a:spLocks noGrp="1"/>
          </p:cNvSpPr>
          <p:nvPr>
            <p:ph type="dt" idx="1"/>
          </p:nvPr>
        </p:nvSpPr>
        <p:spPr>
          <a:xfrm>
            <a:off x="4143587" y="0"/>
            <a:ext cx="3169920" cy="480060"/>
          </a:xfrm>
          <a:prstGeom prst="rect">
            <a:avLst/>
          </a:prstGeom>
        </p:spPr>
        <p:txBody>
          <a:bodyPr vert="horz" lIns="96075" tIns="48038" rIns="96075" bIns="48038" rtlCol="0"/>
          <a:lstStyle>
            <a:lvl1pPr algn="r">
              <a:defRPr sz="1200"/>
            </a:lvl1pPr>
          </a:lstStyle>
          <a:p>
            <a:fld id="{2842125D-BECA-4D04-B875-251B12E756EE}" type="datetimeFigureOut">
              <a:rPr lang="en-CA" smtClean="0"/>
              <a:t>2023-10-03</a:t>
            </a:fld>
            <a:endParaRPr lang="en-CA"/>
          </a:p>
        </p:txBody>
      </p:sp>
      <p:sp>
        <p:nvSpPr>
          <p:cNvPr id="4" name="Slide Image Placeholder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075" tIns="48038" rIns="96075" bIns="48038" rtlCol="0" anchor="ctr"/>
          <a:lstStyle/>
          <a:p>
            <a:endParaRPr lang="en-CA"/>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075" tIns="48038" rIns="96075" bIns="480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3"/>
            <a:ext cx="3169920" cy="480060"/>
          </a:xfrm>
          <a:prstGeom prst="rect">
            <a:avLst/>
          </a:prstGeom>
        </p:spPr>
        <p:txBody>
          <a:bodyPr vert="horz" lIns="96075" tIns="48038" rIns="96075" bIns="48038" rtlCol="0" anchor="b"/>
          <a:lstStyle>
            <a:lvl1pPr algn="l">
              <a:defRPr sz="1200"/>
            </a:lvl1pPr>
          </a:lstStyle>
          <a:p>
            <a:endParaRPr lang="en-CA"/>
          </a:p>
        </p:txBody>
      </p:sp>
      <p:sp>
        <p:nvSpPr>
          <p:cNvPr id="7" name="Slide Number Placeholder 6"/>
          <p:cNvSpPr>
            <a:spLocks noGrp="1"/>
          </p:cNvSpPr>
          <p:nvPr>
            <p:ph type="sldNum" sz="quarter" idx="5"/>
          </p:nvPr>
        </p:nvSpPr>
        <p:spPr>
          <a:xfrm>
            <a:off x="4143587" y="9119473"/>
            <a:ext cx="3169920" cy="480060"/>
          </a:xfrm>
          <a:prstGeom prst="rect">
            <a:avLst/>
          </a:prstGeom>
        </p:spPr>
        <p:txBody>
          <a:bodyPr vert="horz" lIns="96075" tIns="48038" rIns="96075" bIns="48038" rtlCol="0" anchor="b"/>
          <a:lstStyle>
            <a:lvl1pPr algn="r">
              <a:defRPr sz="1200"/>
            </a:lvl1pPr>
          </a:lstStyle>
          <a:p>
            <a:fld id="{0E342F37-C5FA-42E8-87EF-3293A2CB562D}" type="slidenum">
              <a:rPr lang="en-CA" smtClean="0"/>
              <a:t>‹#›</a:t>
            </a:fld>
            <a:endParaRPr lang="en-CA"/>
          </a:p>
        </p:txBody>
      </p:sp>
    </p:spTree>
    <p:extLst>
      <p:ext uri="{BB962C8B-B14F-4D97-AF65-F5344CB8AC3E}">
        <p14:creationId xmlns:p14="http://schemas.microsoft.com/office/powerpoint/2010/main" val="51086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E342F37-C5FA-42E8-87EF-3293A2CB562D}" type="slidenum">
              <a:rPr lang="en-CA" smtClean="0"/>
              <a:t>1</a:t>
            </a:fld>
            <a:endParaRPr lang="en-CA"/>
          </a:p>
        </p:txBody>
      </p:sp>
    </p:spTree>
    <p:extLst>
      <p:ext uri="{BB962C8B-B14F-4D97-AF65-F5344CB8AC3E}">
        <p14:creationId xmlns:p14="http://schemas.microsoft.com/office/powerpoint/2010/main" val="750487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We call linear regression multivariate if we have more than one feature. </a:t>
            </a:r>
          </a:p>
          <a:p>
            <a:endParaRPr lang="en-CA" dirty="0">
              <a:effectLst/>
              <a:latin typeface="Calibri" panose="020F0502020204030204" pitchFamily="34" charset="0"/>
            </a:endParaRPr>
          </a:p>
          <a:p>
            <a:r>
              <a:rPr lang="en-CA" dirty="0">
                <a:effectLst/>
                <a:latin typeface="Calibri" panose="020F0502020204030204" pitchFamily="34" charset="0"/>
              </a:rPr>
              <a:t>Let’s say that we have volumes of D different brain structures, and we will denote them x_i1, …,</a:t>
            </a:r>
            <a:r>
              <a:rPr lang="en-CA" dirty="0" err="1">
                <a:effectLst/>
                <a:latin typeface="Calibri" panose="020F0502020204030204" pitchFamily="34" charset="0"/>
              </a:rPr>
              <a:t>x_iD</a:t>
            </a:r>
            <a:r>
              <a:rPr lang="en-CA" dirty="0">
                <a:effectLst/>
                <a:latin typeface="Calibri" panose="020F0502020204030204" pitchFamily="34" charset="0"/>
              </a:rPr>
              <a:t>. E</a:t>
            </a:r>
          </a:p>
          <a:p>
            <a:endParaRPr lang="en-CA" dirty="0">
              <a:effectLst/>
              <a:latin typeface="Calibri" panose="020F0502020204030204" pitchFamily="34" charset="0"/>
            </a:endParaRPr>
          </a:p>
          <a:p>
            <a:r>
              <a:rPr lang="en-CA" dirty="0">
                <a:effectLst/>
                <a:latin typeface="Calibri" panose="020F0502020204030204" pitchFamily="34" charset="0"/>
              </a:rPr>
              <a:t>each D-dimensional feature vector has a corresponding target value </a:t>
            </a:r>
            <a:r>
              <a:rPr lang="en-CA" dirty="0" err="1">
                <a:effectLst/>
                <a:latin typeface="Calibri" panose="020F0502020204030204" pitchFamily="34" charset="0"/>
              </a:rPr>
              <a:t>y_i</a:t>
            </a:r>
            <a:r>
              <a:rPr lang="en-CA" dirty="0">
                <a:effectLst/>
                <a:latin typeface="Calibri" panose="020F0502020204030204" pitchFamily="34" charset="0"/>
              </a:rPr>
              <a:t> associated with it, which in this application corresponds to the age at scan. </a:t>
            </a:r>
          </a:p>
          <a:p>
            <a:endParaRPr lang="en-CA" dirty="0">
              <a:effectLst/>
              <a:latin typeface="Calibri" panose="020F0502020204030204" pitchFamily="34" charset="0"/>
            </a:endParaRPr>
          </a:p>
          <a:p>
            <a:r>
              <a:rPr lang="en-CA" dirty="0">
                <a:effectLst/>
                <a:latin typeface="Calibri" panose="020F0502020204030204" pitchFamily="34" charset="0"/>
              </a:rPr>
              <a:t>Index </a:t>
            </a:r>
            <a:r>
              <a:rPr lang="en-CA" dirty="0" err="1">
                <a:effectLst/>
                <a:latin typeface="Calibri" panose="020F0502020204030204" pitchFamily="34" charset="0"/>
              </a:rPr>
              <a:t>i</a:t>
            </a:r>
            <a:r>
              <a:rPr lang="en-CA" dirty="0">
                <a:effectLst/>
                <a:latin typeface="Calibri" panose="020F0502020204030204" pitchFamily="34" charset="0"/>
              </a:rPr>
              <a:t> corresponds to the samples in the training set, in this case the individual babies, and we have a set of N samples. </a:t>
            </a:r>
          </a:p>
          <a:p>
            <a:endParaRPr lang="en-CA" dirty="0">
              <a:effectLst/>
              <a:latin typeface="Calibri" panose="020F0502020204030204" pitchFamily="34" charset="0"/>
            </a:endParaRPr>
          </a:p>
          <a:p>
            <a:r>
              <a:rPr lang="en-CA" dirty="0">
                <a:effectLst/>
                <a:latin typeface="Calibri" panose="020F0502020204030204" pitchFamily="34" charset="0"/>
              </a:rPr>
              <a:t>The prediction model is a linear equation, where w_0 is the intercept, weights w_1 to </a:t>
            </a:r>
            <a:r>
              <a:rPr lang="en-CA" dirty="0" err="1">
                <a:effectLst/>
                <a:latin typeface="Calibri" panose="020F0502020204030204" pitchFamily="34" charset="0"/>
              </a:rPr>
              <a:t>w_N</a:t>
            </a:r>
            <a:r>
              <a:rPr lang="en-CA" dirty="0">
                <a:effectLst/>
                <a:latin typeface="Calibri" panose="020F0502020204030204" pitchFamily="34" charset="0"/>
              </a:rPr>
              <a:t> are the slopes corresponding to different features. </a:t>
            </a:r>
          </a:p>
          <a:p>
            <a:endParaRPr lang="en-CA" dirty="0">
              <a:effectLst/>
              <a:latin typeface="Calibri" panose="020F0502020204030204" pitchFamily="34" charset="0"/>
            </a:endParaRPr>
          </a:p>
          <a:p>
            <a:r>
              <a:rPr lang="en-CA" dirty="0">
                <a:effectLst/>
                <a:latin typeface="Calibri" panose="020F0502020204030204" pitchFamily="34" charset="0"/>
              </a:rPr>
              <a:t>The weights are the parameters of the model that we want to find, and y hat is the predicted target value. </a:t>
            </a:r>
          </a:p>
          <a:p>
            <a:endParaRPr lang="en-CA" dirty="0">
              <a:effectLst/>
              <a:latin typeface="Calibri" panose="020F0502020204030204" pitchFamily="34" charset="0"/>
            </a:endParaRPr>
          </a:p>
          <a:p>
            <a:r>
              <a:rPr lang="en-CA" dirty="0">
                <a:effectLst/>
                <a:latin typeface="Calibri" panose="020F0502020204030204" pitchFamily="34" charset="0"/>
              </a:rPr>
              <a:t>The model can be fitted by minimising the sum of squared errors between predicted and expected target values.</a:t>
            </a:r>
          </a:p>
          <a:p>
            <a:endParaRPr lang="en-US" dirty="0"/>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10</a:t>
            </a:fld>
            <a:endParaRPr lang="en-CA"/>
          </a:p>
        </p:txBody>
      </p:sp>
    </p:spTree>
    <p:extLst>
      <p:ext uri="{BB962C8B-B14F-4D97-AF65-F5344CB8AC3E}">
        <p14:creationId xmlns:p14="http://schemas.microsoft.com/office/powerpoint/2010/main" val="2734964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It is also useful to express the linear regression problem using matrix formulation.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We will have a feature matrix with all the samples and features denoted by capital bold X, as before,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but this time we will add an extra column of ones to simplify the equations.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The feature 1 models the intercept and this way we will have the same number of features and parameters w, which is D+1.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We will also denote the target vector by bold y, and the weight vector by bold w. </a:t>
            </a:r>
            <a:r>
              <a:rPr lang="en-CA" b="1" dirty="0">
                <a:effectLst/>
                <a:latin typeface="Calibri" panose="020F0502020204030204" pitchFamily="34" charset="0"/>
              </a:rPr>
              <a:t>Prediction model then can be expressed by a simple multiplication of a feature matrix by the weight vector. Bold y hat represents the predicted target vector.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effectLst/>
                <a:latin typeface="Calibri" panose="020F0502020204030204" pitchFamily="34" charset="0"/>
              </a:rPr>
              <a:t>The loss function is expressed in matrix formulation as one half of y-</a:t>
            </a:r>
            <a:r>
              <a:rPr lang="en-CA" b="1" dirty="0" err="1">
                <a:effectLst/>
                <a:latin typeface="Calibri" panose="020F0502020204030204" pitchFamily="34" charset="0"/>
              </a:rPr>
              <a:t>Xwtransposed</a:t>
            </a:r>
            <a:r>
              <a:rPr lang="en-CA" b="1" dirty="0">
                <a:effectLst/>
                <a:latin typeface="Calibri" panose="020F0502020204030204" pitchFamily="34" charset="0"/>
              </a:rPr>
              <a:t> times y-</a:t>
            </a:r>
            <a:r>
              <a:rPr lang="en-CA" b="1" dirty="0" err="1">
                <a:effectLst/>
                <a:latin typeface="Calibri" panose="020F0502020204030204" pitchFamily="34" charset="0"/>
              </a:rPr>
              <a:t>Xw</a:t>
            </a:r>
            <a:r>
              <a:rPr lang="en-CA" b="1" dirty="0">
                <a:effectLst/>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12</a:t>
            </a:fld>
            <a:endParaRPr lang="en-CA"/>
          </a:p>
        </p:txBody>
      </p:sp>
    </p:spTree>
    <p:extLst>
      <p:ext uri="{BB962C8B-B14F-4D97-AF65-F5344CB8AC3E}">
        <p14:creationId xmlns:p14="http://schemas.microsoft.com/office/powerpoint/2010/main" val="2047883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Here we can see detailed derivation of the normal equation. First, we calculate the derivative which is –X transposed times y-</a:t>
            </a:r>
            <a:r>
              <a:rPr lang="en-CA" dirty="0" err="1">
                <a:effectLst/>
                <a:latin typeface="Calibri" panose="020F0502020204030204" pitchFamily="34" charset="0"/>
              </a:rPr>
              <a:t>Xw</a:t>
            </a:r>
            <a:r>
              <a:rPr lang="en-CA" dirty="0">
                <a:effectLst/>
                <a:latin typeface="Calibri" panose="020F0502020204030204" pitchFamily="34" charset="0"/>
              </a:rPr>
              <a:t>. We then set this derivative to zero to find the expression for w, which results in the normal equation.</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13</a:t>
            </a:fld>
            <a:endParaRPr lang="en-CA"/>
          </a:p>
        </p:txBody>
      </p:sp>
    </p:spTree>
    <p:extLst>
      <p:ext uri="{BB962C8B-B14F-4D97-AF65-F5344CB8AC3E}">
        <p14:creationId xmlns:p14="http://schemas.microsoft.com/office/powerpoint/2010/main" val="159243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So how do we </a:t>
            </a:r>
            <a:r>
              <a:rPr lang="en-CA" dirty="0" err="1">
                <a:effectLst/>
                <a:latin typeface="Calibri" panose="020F0502020204030204" pitchFamily="34" charset="0"/>
              </a:rPr>
              <a:t>fitthe</a:t>
            </a:r>
            <a:r>
              <a:rPr lang="en-CA" dirty="0">
                <a:effectLst/>
                <a:latin typeface="Calibri" panose="020F0502020204030204" pitchFamily="34" charset="0"/>
              </a:rPr>
              <a:t> multivariate linear regression model to the training data? We need to find the weight vector w hat that minimises the loss function. We can do that by calculating the derivative with respect to w and setting it to zero. This way we will find the solution, which is called the normal equation. Note that X transposed X is a square matrix of size D+1 times D+1 and can therefore be inverted (unless it is singular, but we will talk about that later).</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14</a:t>
            </a:fld>
            <a:endParaRPr lang="en-CA"/>
          </a:p>
        </p:txBody>
      </p:sp>
    </p:spTree>
    <p:extLst>
      <p:ext uri="{BB962C8B-B14F-4D97-AF65-F5344CB8AC3E}">
        <p14:creationId xmlns:p14="http://schemas.microsoft.com/office/powerpoint/2010/main" val="328381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effectLst/>
                <a:latin typeface="Calibri" panose="020F0502020204030204" pitchFamily="34" charset="0"/>
              </a:rPr>
              <a:t>Scikitlearn</a:t>
            </a:r>
            <a:r>
              <a:rPr lang="en-CA" dirty="0">
                <a:effectLst/>
                <a:latin typeface="Calibri" panose="020F0502020204030204" pitchFamily="34" charset="0"/>
              </a:rPr>
              <a:t> object </a:t>
            </a:r>
            <a:r>
              <a:rPr lang="en-CA" dirty="0" err="1">
                <a:effectLst/>
                <a:latin typeface="Calibri" panose="020F0502020204030204" pitchFamily="34" charset="0"/>
              </a:rPr>
              <a:t>LinearRegression</a:t>
            </a:r>
            <a:r>
              <a:rPr lang="en-CA" dirty="0">
                <a:effectLst/>
                <a:latin typeface="Calibri" panose="020F0502020204030204" pitchFamily="34" charset="0"/>
              </a:rPr>
              <a:t>, that we have </a:t>
            </a:r>
            <a:r>
              <a:rPr lang="en-CA" dirty="0" err="1">
                <a:effectLst/>
                <a:latin typeface="Calibri" panose="020F0502020204030204" pitchFamily="34" charset="0"/>
              </a:rPr>
              <a:t>alreadyintroduced</a:t>
            </a:r>
            <a:r>
              <a:rPr lang="en-CA" dirty="0">
                <a:effectLst/>
                <a:latin typeface="Calibri" panose="020F0502020204030204" pitchFamily="34" charset="0"/>
              </a:rPr>
              <a:t>, implements multivariate linear regression and the model is fitted using the normal equation. If we fit the linear regression model to predict the age from the six brain tissues, we can see that we have one intercept and six coefficients corresponding to the six brain tissues.</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15</a:t>
            </a:fld>
            <a:endParaRPr lang="en-CA"/>
          </a:p>
        </p:txBody>
      </p:sp>
    </p:spTree>
    <p:extLst>
      <p:ext uri="{BB962C8B-B14F-4D97-AF65-F5344CB8AC3E}">
        <p14:creationId xmlns:p14="http://schemas.microsoft.com/office/powerpoint/2010/main" val="1725632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This code shows implementation of the multivariate linear regression in </a:t>
            </a:r>
            <a:r>
              <a:rPr lang="en-CA" dirty="0" err="1">
                <a:effectLst/>
                <a:latin typeface="Calibri" panose="020F0502020204030204" pitchFamily="34" charset="0"/>
              </a:rPr>
              <a:t>Numpy</a:t>
            </a:r>
            <a:r>
              <a:rPr lang="en-CA" dirty="0">
                <a:effectLst/>
                <a:latin typeface="Calibri" panose="020F0502020204030204" pitchFamily="34" charset="0"/>
              </a:rPr>
              <a:t>. First, we create the column of ones, that we call x0, using the </a:t>
            </a:r>
            <a:r>
              <a:rPr lang="en-CA" dirty="0" err="1">
                <a:effectLst/>
                <a:latin typeface="Calibri" panose="020F0502020204030204" pitchFamily="34" charset="0"/>
              </a:rPr>
              <a:t>Numpyfunction</a:t>
            </a:r>
            <a:r>
              <a:rPr lang="en-CA" dirty="0">
                <a:effectLst/>
                <a:latin typeface="Calibri" panose="020F0502020204030204" pitchFamily="34" charset="0"/>
              </a:rPr>
              <a:t> ones and add it to the feature matrix X using the function </a:t>
            </a:r>
            <a:r>
              <a:rPr lang="en-CA" dirty="0" err="1">
                <a:effectLst/>
                <a:latin typeface="Calibri" panose="020F0502020204030204" pitchFamily="34" charset="0"/>
              </a:rPr>
              <a:t>hstackto</a:t>
            </a:r>
            <a:r>
              <a:rPr lang="en-CA" dirty="0">
                <a:effectLst/>
                <a:latin typeface="Calibri" panose="020F0502020204030204" pitchFamily="34" charset="0"/>
              </a:rPr>
              <a:t> obtain matrix X1. We transpose the matrix X1 using the </a:t>
            </a:r>
            <a:r>
              <a:rPr lang="en-CA" dirty="0" err="1">
                <a:effectLst/>
                <a:latin typeface="Calibri" panose="020F0502020204030204" pitchFamily="34" charset="0"/>
              </a:rPr>
              <a:t>fuction.T</a:t>
            </a:r>
            <a:r>
              <a:rPr lang="en-CA" dirty="0">
                <a:effectLst/>
                <a:latin typeface="Calibri" panose="020F0502020204030204" pitchFamily="34" charset="0"/>
              </a:rPr>
              <a:t> and multiply it with the original matrix X1 using </a:t>
            </a:r>
            <a:r>
              <a:rPr lang="en-CA" dirty="0" err="1">
                <a:effectLst/>
                <a:latin typeface="Calibri" panose="020F0502020204030204" pitchFamily="34" charset="0"/>
              </a:rPr>
              <a:t>numpyfunction</a:t>
            </a:r>
            <a:r>
              <a:rPr lang="en-CA" dirty="0">
                <a:effectLst/>
                <a:latin typeface="Calibri" panose="020F0502020204030204" pitchFamily="34" charset="0"/>
              </a:rPr>
              <a:t> </a:t>
            </a:r>
            <a:r>
              <a:rPr lang="en-CA" dirty="0" err="1">
                <a:effectLst/>
                <a:latin typeface="Calibri" panose="020F0502020204030204" pitchFamily="34" charset="0"/>
              </a:rPr>
              <a:t>matmul</a:t>
            </a:r>
            <a:r>
              <a:rPr lang="en-CA" dirty="0">
                <a:effectLst/>
                <a:latin typeface="Calibri" panose="020F0502020204030204" pitchFamily="34" charset="0"/>
              </a:rPr>
              <a:t>. We also multiply X1 transposed with the target vector y. Finally we multiply the inverse of the matrix </a:t>
            </a:r>
            <a:r>
              <a:rPr lang="en-CA" dirty="0" err="1">
                <a:effectLst/>
                <a:latin typeface="Calibri" panose="020F0502020204030204" pitchFamily="34" charset="0"/>
              </a:rPr>
              <a:t>XtX</a:t>
            </a:r>
            <a:r>
              <a:rPr lang="en-CA" dirty="0">
                <a:effectLst/>
                <a:latin typeface="Calibri" panose="020F0502020204030204" pitchFamily="34" charset="0"/>
              </a:rPr>
              <a:t>(inverted using </a:t>
            </a:r>
            <a:r>
              <a:rPr lang="en-CA" dirty="0" err="1">
                <a:effectLst/>
                <a:latin typeface="Calibri" panose="020F0502020204030204" pitchFamily="34" charset="0"/>
              </a:rPr>
              <a:t>np.linalg.inv</a:t>
            </a:r>
            <a:r>
              <a:rPr lang="en-CA" dirty="0">
                <a:effectLst/>
                <a:latin typeface="Calibri" panose="020F0502020204030204" pitchFamily="34" charset="0"/>
              </a:rPr>
              <a:t>) with the </a:t>
            </a:r>
            <a:r>
              <a:rPr lang="en-CA" dirty="0" err="1">
                <a:effectLst/>
                <a:latin typeface="Calibri" panose="020F0502020204030204" pitchFamily="34" charset="0"/>
              </a:rPr>
              <a:t>Xtyto</a:t>
            </a:r>
            <a:r>
              <a:rPr lang="en-CA" dirty="0">
                <a:effectLst/>
                <a:latin typeface="Calibri" panose="020F0502020204030204" pitchFamily="34" charset="0"/>
              </a:rPr>
              <a:t> obtain the weight vector w. We can see that the coefficients are exactly the same as the ones from the scikit-learn implementation.</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16</a:t>
            </a:fld>
            <a:endParaRPr lang="en-CA"/>
          </a:p>
        </p:txBody>
      </p:sp>
    </p:spTree>
    <p:extLst>
      <p:ext uri="{BB962C8B-B14F-4D97-AF65-F5344CB8AC3E}">
        <p14:creationId xmlns:p14="http://schemas.microsoft.com/office/powerpoint/2010/main" val="3661437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In the second part of the lecture we will show how to fit linear regression models using gradient descent and look at performance and overfitting.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42F37-C5FA-42E8-87EF-3293A2CB562D}"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7696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If the number o </a:t>
            </a:r>
            <a:r>
              <a:rPr lang="en-CA" b="1" dirty="0">
                <a:effectLst/>
                <a:latin typeface="Calibri" panose="020F0502020204030204" pitchFamily="34" charset="0"/>
              </a:rPr>
              <a:t>features is large</a:t>
            </a:r>
            <a:r>
              <a:rPr lang="en-CA" dirty="0">
                <a:effectLst/>
                <a:latin typeface="Calibri" panose="020F0502020204030204" pitchFamily="34" charset="0"/>
              </a:rPr>
              <a:t>, </a:t>
            </a:r>
            <a:r>
              <a:rPr lang="en-CA" b="1" dirty="0">
                <a:effectLst/>
                <a:latin typeface="Calibri" panose="020F0502020204030204" pitchFamily="34" charset="0"/>
              </a:rPr>
              <a:t>inversion of the matrix in the normal equation is impractical</a:t>
            </a:r>
            <a:r>
              <a:rPr lang="en-CA" dirty="0">
                <a:effectLst/>
                <a:latin typeface="Calibri" panose="020F0502020204030204" pitchFamily="34" charset="0"/>
              </a:rPr>
              <a:t>. In this case, we can find the weight vector using the </a:t>
            </a:r>
            <a:r>
              <a:rPr lang="en-CA" b="1" dirty="0">
                <a:effectLst/>
                <a:latin typeface="Calibri" panose="020F0502020204030204" pitchFamily="34" charset="0"/>
              </a:rPr>
              <a:t>gradient descent </a:t>
            </a:r>
            <a:r>
              <a:rPr lang="en-CA" dirty="0">
                <a:effectLst/>
                <a:latin typeface="Calibri" panose="020F0502020204030204" pitchFamily="34" charset="0"/>
              </a:rPr>
              <a:t>instead. </a:t>
            </a:r>
          </a:p>
          <a:p>
            <a:endParaRPr lang="en-CA" dirty="0">
              <a:effectLst/>
              <a:latin typeface="Calibri" panose="020F0502020204030204" pitchFamily="34" charset="0"/>
            </a:endParaRPr>
          </a:p>
          <a:p>
            <a:r>
              <a:rPr lang="en-CA" dirty="0">
                <a:effectLst/>
                <a:latin typeface="Calibri" panose="020F0502020204030204" pitchFamily="34" charset="0"/>
              </a:rPr>
              <a:t>This is an iterative process, </a:t>
            </a:r>
            <a:r>
              <a:rPr lang="en-CA" dirty="0" err="1">
                <a:effectLst/>
                <a:latin typeface="Calibri" panose="020F0502020204030204" pitchFamily="34" charset="0"/>
              </a:rPr>
              <a:t>wherethe</a:t>
            </a:r>
            <a:r>
              <a:rPr lang="en-CA" dirty="0">
                <a:effectLst/>
                <a:latin typeface="Calibri" panose="020F0502020204030204" pitchFamily="34" charset="0"/>
              </a:rPr>
              <a:t> weight vector is initialised to a random value and then iteratively updated until it converges to a local minimum. We can see that at each iteration, the weight vector is updated by taking away the derivative multiplied by eta, which is called a learning rate.</a:t>
            </a:r>
          </a:p>
          <a:p>
            <a:endParaRPr lang="en-CA" dirty="0">
              <a:effectLst/>
              <a:latin typeface="Calibri" panose="020F0502020204030204" pitchFamily="34" charset="0"/>
            </a:endParaRPr>
          </a:p>
          <a:p>
            <a:r>
              <a:rPr lang="en-CA" dirty="0">
                <a:effectLst/>
                <a:latin typeface="Calibri" panose="020F0502020204030204" pitchFamily="34" charset="0"/>
              </a:rPr>
              <a:t> It is very important that </a:t>
            </a:r>
            <a:r>
              <a:rPr lang="en-CA" b="1" dirty="0">
                <a:effectLst/>
                <a:latin typeface="Calibri" panose="020F0502020204030204" pitchFamily="34" charset="0"/>
              </a:rPr>
              <a:t>the learning rate </a:t>
            </a:r>
            <a:r>
              <a:rPr lang="en-CA" dirty="0">
                <a:effectLst/>
                <a:latin typeface="Calibri" panose="020F0502020204030204" pitchFamily="34" charset="0"/>
              </a:rPr>
              <a:t>is set well, otherwise the </a:t>
            </a:r>
            <a:r>
              <a:rPr lang="en-CA" b="1" dirty="0">
                <a:effectLst/>
                <a:latin typeface="Calibri" panose="020F0502020204030204" pitchFamily="34" charset="0"/>
              </a:rPr>
              <a:t>gradient descent will not converge</a:t>
            </a:r>
            <a:r>
              <a:rPr lang="en-CA" dirty="0">
                <a:effectLst/>
                <a:latin typeface="Calibri" panose="020F0502020204030204" pitchFamily="34" charset="0"/>
              </a:rPr>
              <a:t>. </a:t>
            </a:r>
          </a:p>
          <a:p>
            <a:endParaRPr lang="en-CA" dirty="0">
              <a:effectLst/>
              <a:latin typeface="Calibri" panose="020F0502020204030204" pitchFamily="34" charset="0"/>
            </a:endParaRPr>
          </a:p>
          <a:p>
            <a:r>
              <a:rPr lang="en-CA" dirty="0">
                <a:effectLst/>
                <a:latin typeface="Calibri" panose="020F0502020204030204" pitchFamily="34" charset="0"/>
              </a:rPr>
              <a:t>Here you can see examples of </a:t>
            </a:r>
            <a:r>
              <a:rPr lang="en-CA" b="1" dirty="0">
                <a:effectLst/>
                <a:latin typeface="Calibri" panose="020F0502020204030204" pitchFamily="34" charset="0"/>
              </a:rPr>
              <a:t>different learning rate</a:t>
            </a:r>
            <a:r>
              <a:rPr lang="en-CA" dirty="0">
                <a:effectLst/>
                <a:latin typeface="Calibri" panose="020F0502020204030204" pitchFamily="34" charset="0"/>
              </a:rPr>
              <a:t>s. In the first case the learning rate is </a:t>
            </a:r>
            <a:r>
              <a:rPr lang="en-CA" b="1" dirty="0">
                <a:effectLst/>
                <a:latin typeface="Calibri" panose="020F0502020204030204" pitchFamily="34" charset="0"/>
              </a:rPr>
              <a:t>correctly set, </a:t>
            </a:r>
            <a:r>
              <a:rPr lang="en-CA" dirty="0">
                <a:effectLst/>
                <a:latin typeface="Calibri" panose="020F0502020204030204" pitchFamily="34" charset="0"/>
              </a:rPr>
              <a:t>and the algorithm </a:t>
            </a:r>
            <a:r>
              <a:rPr lang="en-CA" b="1" dirty="0">
                <a:effectLst/>
                <a:latin typeface="Calibri" panose="020F0502020204030204" pitchFamily="34" charset="0"/>
              </a:rPr>
              <a:t>converges to the correct solution </a:t>
            </a:r>
            <a:r>
              <a:rPr lang="en-CA" dirty="0">
                <a:effectLst/>
                <a:latin typeface="Calibri" panose="020F0502020204030204" pitchFamily="34" charset="0"/>
              </a:rPr>
              <a:t>shown by </a:t>
            </a:r>
            <a:r>
              <a:rPr lang="en-CA" b="1" dirty="0">
                <a:effectLst/>
                <a:latin typeface="Calibri" panose="020F0502020204030204" pitchFamily="34" charset="0"/>
              </a:rPr>
              <a:t>the red star</a:t>
            </a:r>
            <a:r>
              <a:rPr lang="en-CA" dirty="0">
                <a:effectLst/>
                <a:latin typeface="Calibri" panose="020F0502020204030204" pitchFamily="34" charset="0"/>
              </a:rPr>
              <a:t>. </a:t>
            </a:r>
          </a:p>
          <a:p>
            <a:endParaRPr lang="en-CA" dirty="0">
              <a:effectLst/>
              <a:latin typeface="Calibri" panose="020F0502020204030204" pitchFamily="34" charset="0"/>
            </a:endParaRPr>
          </a:p>
          <a:p>
            <a:r>
              <a:rPr lang="en-CA" dirty="0">
                <a:effectLst/>
                <a:latin typeface="Calibri" panose="020F0502020204030204" pitchFamily="34" charset="0"/>
              </a:rPr>
              <a:t>If the </a:t>
            </a:r>
            <a:r>
              <a:rPr lang="en-CA" b="1" dirty="0">
                <a:effectLst/>
                <a:latin typeface="Calibri" panose="020F0502020204030204" pitchFamily="34" charset="0"/>
              </a:rPr>
              <a:t>learning rate is too small</a:t>
            </a:r>
            <a:r>
              <a:rPr lang="en-CA" dirty="0">
                <a:effectLst/>
                <a:latin typeface="Calibri" panose="020F0502020204030204" pitchFamily="34" charset="0"/>
              </a:rPr>
              <a:t>, the algorithm will need </a:t>
            </a:r>
            <a:r>
              <a:rPr lang="en-CA" b="1" dirty="0">
                <a:effectLst/>
                <a:latin typeface="Calibri" panose="020F0502020204030204" pitchFamily="34" charset="0"/>
              </a:rPr>
              <a:t>very large number of iterations </a:t>
            </a:r>
            <a:r>
              <a:rPr lang="en-CA" dirty="0">
                <a:effectLst/>
                <a:latin typeface="Calibri" panose="020F0502020204030204" pitchFamily="34" charset="0"/>
              </a:rPr>
              <a:t>and might </a:t>
            </a:r>
            <a:r>
              <a:rPr lang="en-CA" b="1" dirty="0">
                <a:effectLst/>
                <a:latin typeface="Calibri" panose="020F0502020204030204" pitchFamily="34" charset="0"/>
              </a:rPr>
              <a:t>stop before we reach the correct solution</a:t>
            </a:r>
            <a:r>
              <a:rPr lang="en-CA" dirty="0">
                <a:effectLst/>
                <a:latin typeface="Calibri" panose="020F0502020204030204" pitchFamily="34" charset="0"/>
              </a:rPr>
              <a:t>. </a:t>
            </a:r>
          </a:p>
          <a:p>
            <a:endParaRPr lang="en-CA" dirty="0">
              <a:effectLst/>
              <a:latin typeface="Calibri" panose="020F0502020204030204" pitchFamily="34" charset="0"/>
            </a:endParaRPr>
          </a:p>
          <a:p>
            <a:r>
              <a:rPr lang="en-CA" dirty="0">
                <a:effectLst/>
                <a:latin typeface="Calibri" panose="020F0502020204030204" pitchFamily="34" charset="0"/>
              </a:rPr>
              <a:t>If </a:t>
            </a:r>
            <a:r>
              <a:rPr lang="en-CA" b="1" dirty="0">
                <a:effectLst/>
                <a:latin typeface="Calibri" panose="020F0502020204030204" pitchFamily="34" charset="0"/>
              </a:rPr>
              <a:t>the learning rate is too la</a:t>
            </a:r>
            <a:r>
              <a:rPr lang="en-CA" dirty="0">
                <a:effectLst/>
                <a:latin typeface="Calibri" panose="020F0502020204030204" pitchFamily="34" charset="0"/>
              </a:rPr>
              <a:t>rge, the algorithm </a:t>
            </a:r>
            <a:r>
              <a:rPr lang="en-CA" b="1" dirty="0">
                <a:effectLst/>
                <a:latin typeface="Calibri" panose="020F0502020204030204" pitchFamily="34" charset="0"/>
              </a:rPr>
              <a:t>will oscillate rather than converge</a:t>
            </a:r>
            <a:r>
              <a:rPr lang="en-CA"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18</a:t>
            </a:fld>
            <a:endParaRPr lang="en-CA"/>
          </a:p>
        </p:txBody>
      </p:sp>
    </p:spTree>
    <p:extLst>
      <p:ext uri="{BB962C8B-B14F-4D97-AF65-F5344CB8AC3E}">
        <p14:creationId xmlns:p14="http://schemas.microsoft.com/office/powerpoint/2010/main" val="2716849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In the </a:t>
            </a:r>
            <a:r>
              <a:rPr lang="en-CA" b="1" dirty="0">
                <a:effectLst/>
                <a:latin typeface="Calibri" panose="020F0502020204030204" pitchFamily="34" charset="0"/>
              </a:rPr>
              <a:t>classical gradient descent</a:t>
            </a:r>
            <a:r>
              <a:rPr lang="en-CA" dirty="0">
                <a:effectLst/>
                <a:latin typeface="Calibri" panose="020F0502020204030204" pitchFamily="34" charset="0"/>
              </a:rPr>
              <a:t>, also called </a:t>
            </a:r>
            <a:r>
              <a:rPr lang="en-CA" b="1" dirty="0">
                <a:effectLst/>
                <a:latin typeface="Calibri" panose="020F0502020204030204" pitchFamily="34" charset="0"/>
              </a:rPr>
              <a:t>batch gradient descent</a:t>
            </a:r>
            <a:r>
              <a:rPr lang="en-CA" dirty="0">
                <a:effectLst/>
                <a:latin typeface="Calibri" panose="020F0502020204030204" pitchFamily="34" charset="0"/>
              </a:rPr>
              <a:t>, we use </a:t>
            </a:r>
            <a:r>
              <a:rPr lang="en-CA" b="1" dirty="0">
                <a:effectLst/>
                <a:latin typeface="Calibri" panose="020F0502020204030204" pitchFamily="34" charset="0"/>
              </a:rPr>
              <a:t>all the samples to update the weight vector at each iteration</a:t>
            </a:r>
            <a:r>
              <a:rPr lang="en-CA" dirty="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If we have </a:t>
            </a:r>
            <a:r>
              <a:rPr lang="en-CA" b="1" dirty="0">
                <a:effectLst/>
                <a:latin typeface="Calibri" panose="020F0502020204030204" pitchFamily="34" charset="0"/>
              </a:rPr>
              <a:t>a large number of sa</a:t>
            </a:r>
            <a:r>
              <a:rPr lang="en-CA" dirty="0">
                <a:effectLst/>
                <a:latin typeface="Calibri" panose="020F0502020204030204" pitchFamily="34" charset="0"/>
              </a:rPr>
              <a:t>mples, this process can be </a:t>
            </a:r>
            <a:r>
              <a:rPr lang="en-CA" b="1" dirty="0">
                <a:effectLst/>
                <a:latin typeface="Calibri" panose="020F0502020204030204" pitchFamily="34" charset="0"/>
              </a:rPr>
              <a:t>very slow.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effectLst/>
                <a:latin typeface="Calibri" panose="020F0502020204030204" pitchFamily="34" charset="0"/>
              </a:rPr>
              <a:t>Stochastic gradient descent </a:t>
            </a:r>
            <a:r>
              <a:rPr lang="en-CA" dirty="0">
                <a:effectLst/>
                <a:latin typeface="Calibri" panose="020F0502020204030204" pitchFamily="34" charset="0"/>
              </a:rPr>
              <a:t>only uses </a:t>
            </a:r>
            <a:r>
              <a:rPr lang="en-CA" b="1" dirty="0">
                <a:effectLst/>
                <a:latin typeface="Calibri" panose="020F0502020204030204" pitchFamily="34" charset="0"/>
              </a:rPr>
              <a:t>one random sample at each iteration</a:t>
            </a:r>
            <a:r>
              <a:rPr lang="en-CA" dirty="0">
                <a:effectLst/>
                <a:latin typeface="Calibri" panose="020F0502020204030204" pitchFamily="34" charset="0"/>
              </a:rPr>
              <a:t>, and it is therefore </a:t>
            </a:r>
            <a:r>
              <a:rPr lang="en-CA" b="1" dirty="0">
                <a:effectLst/>
                <a:latin typeface="Calibri" panose="020F0502020204030204" pitchFamily="34" charset="0"/>
              </a:rPr>
              <a:t>very fast, </a:t>
            </a:r>
            <a:r>
              <a:rPr lang="en-CA" dirty="0">
                <a:effectLst/>
                <a:latin typeface="Calibri" panose="020F0502020204030204" pitchFamily="34" charset="0"/>
              </a:rPr>
              <a:t>but it </a:t>
            </a:r>
            <a:r>
              <a:rPr lang="en-CA" b="1" dirty="0">
                <a:effectLst/>
                <a:latin typeface="Calibri" panose="020F0502020204030204" pitchFamily="34" charset="0"/>
              </a:rPr>
              <a:t>can oscillate and is therefore error-prone</a:t>
            </a:r>
            <a:r>
              <a:rPr lang="en-CA" dirty="0">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 A good compromise </a:t>
            </a:r>
            <a:r>
              <a:rPr lang="en-CA" b="1" dirty="0">
                <a:effectLst/>
                <a:latin typeface="Calibri" panose="020F0502020204030204" pitchFamily="34" charset="0"/>
              </a:rPr>
              <a:t>is to use a subset of training data at each iteration</a:t>
            </a:r>
            <a:r>
              <a:rPr lang="en-CA" dirty="0">
                <a:effectLst/>
                <a:latin typeface="Calibri" panose="020F0502020204030204" pitchFamily="34" charset="0"/>
              </a:rPr>
              <a:t>, which is called a </a:t>
            </a:r>
            <a:r>
              <a:rPr lang="en-CA" b="1" dirty="0">
                <a:effectLst/>
                <a:latin typeface="Calibri" panose="020F0502020204030204" pitchFamily="34" charset="0"/>
              </a:rPr>
              <a:t>mini-batch.</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19</a:t>
            </a:fld>
            <a:endParaRPr lang="en-CA"/>
          </a:p>
        </p:txBody>
      </p:sp>
    </p:spTree>
    <p:extLst>
      <p:ext uri="{BB962C8B-B14F-4D97-AF65-F5344CB8AC3E}">
        <p14:creationId xmlns:p14="http://schemas.microsoft.com/office/powerpoint/2010/main" val="3915439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342F37-C5FA-42E8-87EF-3293A2CB562D}" type="slidenum">
              <a:rPr lang="en-CA" smtClean="0"/>
              <a:t>20</a:t>
            </a:fld>
            <a:endParaRPr lang="en-CA"/>
          </a:p>
        </p:txBody>
      </p:sp>
    </p:spTree>
    <p:extLst>
      <p:ext uri="{BB962C8B-B14F-4D97-AF65-F5344CB8AC3E}">
        <p14:creationId xmlns:p14="http://schemas.microsoft.com/office/powerpoint/2010/main" val="1815596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42F37-C5FA-42E8-87EF-3293A2CB562D}"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7502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We have already seen already that </a:t>
            </a:r>
            <a:r>
              <a:rPr lang="en-CA" b="1" dirty="0">
                <a:effectLst/>
                <a:latin typeface="Calibri" panose="020F0502020204030204" pitchFamily="34" charset="0"/>
              </a:rPr>
              <a:t>we can measure the performance of regression model using R2 score</a:t>
            </a:r>
            <a:r>
              <a:rPr lang="en-CA" dirty="0">
                <a:effectLst/>
                <a:latin typeface="Calibri" panose="020F0502020204030204" pitchFamily="34" charset="0"/>
              </a:rPr>
              <a:t>. </a:t>
            </a:r>
          </a:p>
          <a:p>
            <a:endParaRPr lang="en-CA" dirty="0">
              <a:effectLst/>
              <a:latin typeface="Calibri" panose="020F0502020204030204" pitchFamily="34" charset="0"/>
            </a:endParaRPr>
          </a:p>
          <a:p>
            <a:r>
              <a:rPr lang="en-CA" dirty="0">
                <a:effectLst/>
                <a:latin typeface="Calibri" panose="020F0502020204030204" pitchFamily="34" charset="0"/>
              </a:rPr>
              <a:t>R2 score measures </a:t>
            </a:r>
            <a:r>
              <a:rPr lang="en-CA" b="1" dirty="0">
                <a:effectLst/>
                <a:latin typeface="Calibri" panose="020F0502020204030204" pitchFamily="34" charset="0"/>
              </a:rPr>
              <a:t>proportion of variance in the data explained by the model </a:t>
            </a:r>
            <a:r>
              <a:rPr lang="en-CA" dirty="0">
                <a:effectLst/>
                <a:latin typeface="Calibri" panose="020F0502020204030204" pitchFamily="34" charset="0"/>
              </a:rPr>
              <a:t>and perfect fit results in R2 score equal to 1. </a:t>
            </a:r>
          </a:p>
          <a:p>
            <a:endParaRPr lang="en-CA" dirty="0">
              <a:effectLst/>
              <a:latin typeface="Calibri" panose="020F0502020204030204" pitchFamily="34" charset="0"/>
            </a:endParaRPr>
          </a:p>
          <a:p>
            <a:r>
              <a:rPr lang="en-CA" dirty="0">
                <a:effectLst/>
                <a:latin typeface="Calibri" panose="020F0502020204030204" pitchFamily="34" charset="0"/>
              </a:rPr>
              <a:t>We first calculate the </a:t>
            </a:r>
            <a:r>
              <a:rPr lang="en-CA" b="1" dirty="0">
                <a:effectLst/>
                <a:latin typeface="Calibri" panose="020F0502020204030204" pitchFamily="34" charset="0"/>
              </a:rPr>
              <a:t>unexplained variance</a:t>
            </a:r>
            <a:r>
              <a:rPr lang="en-CA" dirty="0">
                <a:effectLst/>
                <a:latin typeface="Calibri" panose="020F0502020204030204" pitchFamily="34" charset="0"/>
              </a:rPr>
              <a:t> which is </a:t>
            </a:r>
            <a:r>
              <a:rPr lang="en-CA" b="1" dirty="0">
                <a:effectLst/>
                <a:latin typeface="Calibri" panose="020F0502020204030204" pitchFamily="34" charset="0"/>
              </a:rPr>
              <a:t>actually the residual squared error between expected and predicted target values</a:t>
            </a:r>
            <a:r>
              <a:rPr lang="en-CA" dirty="0">
                <a:effectLst/>
                <a:latin typeface="Calibri" panose="020F0502020204030204" pitchFamily="34" charset="0"/>
              </a:rPr>
              <a:t>. </a:t>
            </a:r>
          </a:p>
          <a:p>
            <a:endParaRPr lang="en-CA" dirty="0">
              <a:effectLst/>
              <a:latin typeface="Calibri" panose="020F0502020204030204" pitchFamily="34" charset="0"/>
            </a:endParaRPr>
          </a:p>
          <a:p>
            <a:r>
              <a:rPr lang="en-CA" dirty="0">
                <a:effectLst/>
                <a:latin typeface="Calibri" panose="020F0502020204030204" pitchFamily="34" charset="0"/>
              </a:rPr>
              <a:t>Then we divide it by the </a:t>
            </a:r>
            <a:r>
              <a:rPr lang="en-CA" b="1" dirty="0">
                <a:effectLst/>
                <a:latin typeface="Calibri" panose="020F0502020204030204" pitchFamily="34" charset="0"/>
              </a:rPr>
              <a:t>total variance in the data</a:t>
            </a:r>
            <a:r>
              <a:rPr lang="en-CA" dirty="0">
                <a:effectLst/>
                <a:latin typeface="Calibri" panose="020F0502020204030204" pitchFamily="34" charset="0"/>
              </a:rPr>
              <a:t>. </a:t>
            </a:r>
          </a:p>
          <a:p>
            <a:endParaRPr lang="en-CA" dirty="0">
              <a:effectLst/>
              <a:latin typeface="Calibri" panose="020F0502020204030204" pitchFamily="34" charset="0"/>
            </a:endParaRPr>
          </a:p>
          <a:p>
            <a:r>
              <a:rPr lang="en-CA" dirty="0">
                <a:effectLst/>
                <a:latin typeface="Calibri" panose="020F0502020204030204" pitchFamily="34" charset="0"/>
              </a:rPr>
              <a:t>Note that these expressions should be </a:t>
            </a:r>
            <a:r>
              <a:rPr lang="en-CA" b="1" dirty="0">
                <a:effectLst/>
                <a:latin typeface="Calibri" panose="020F0502020204030204" pitchFamily="34" charset="0"/>
              </a:rPr>
              <a:t>divided by the number of samples to represent variances</a:t>
            </a:r>
            <a:r>
              <a:rPr lang="en-CA" dirty="0">
                <a:effectLst/>
                <a:latin typeface="Calibri" panose="020F0502020204030204" pitchFamily="34" charset="0"/>
              </a:rPr>
              <a:t>, but these factors </a:t>
            </a:r>
            <a:r>
              <a:rPr lang="en-CA" b="1" dirty="0">
                <a:effectLst/>
                <a:latin typeface="Calibri" panose="020F0502020204030204" pitchFamily="34" charset="0"/>
              </a:rPr>
              <a:t>will cancel each other. </a:t>
            </a:r>
          </a:p>
          <a:p>
            <a:endParaRPr lang="en-CA" b="1" dirty="0">
              <a:effectLst/>
              <a:latin typeface="Calibri" panose="020F0502020204030204" pitchFamily="34" charset="0"/>
            </a:endParaRPr>
          </a:p>
          <a:p>
            <a:r>
              <a:rPr lang="en-CA" dirty="0">
                <a:effectLst/>
                <a:latin typeface="Calibri" panose="020F0502020204030204" pitchFamily="34" charset="0"/>
              </a:rPr>
              <a:t>1-proportion of unexplained variance gives us the variance explained by the model.</a:t>
            </a:r>
          </a:p>
          <a:p>
            <a:endParaRPr lang="en-CA" dirty="0">
              <a:effectLst/>
              <a:latin typeface="Calibri" panose="020F0502020204030204" pitchFamily="34" charset="0"/>
            </a:endParaRPr>
          </a:p>
          <a:p>
            <a:r>
              <a:rPr lang="en-CA" dirty="0">
                <a:effectLst/>
                <a:latin typeface="Calibri" panose="020F0502020204030204" pitchFamily="34" charset="0"/>
              </a:rPr>
              <a:t>We are already familial with the code to calcul</a:t>
            </a:r>
            <a:r>
              <a:rPr lang="en-CA" b="1" dirty="0">
                <a:effectLst/>
                <a:latin typeface="Calibri" panose="020F0502020204030204" pitchFamily="34" charset="0"/>
              </a:rPr>
              <a:t>ate R2 score </a:t>
            </a:r>
            <a:r>
              <a:rPr lang="en-CA" dirty="0">
                <a:effectLst/>
                <a:latin typeface="Calibri" panose="020F0502020204030204" pitchFamily="34" charset="0"/>
              </a:rPr>
              <a:t>in scikit-learn. </a:t>
            </a:r>
          </a:p>
          <a:p>
            <a:endParaRPr lang="en-CA" dirty="0">
              <a:effectLst/>
              <a:latin typeface="Calibri" panose="020F0502020204030204" pitchFamily="34" charset="0"/>
            </a:endParaRPr>
          </a:p>
          <a:p>
            <a:r>
              <a:rPr lang="en-CA" dirty="0">
                <a:effectLst/>
                <a:latin typeface="Calibri" panose="020F0502020204030204" pitchFamily="34" charset="0"/>
              </a:rPr>
              <a:t>When we calculate the R</a:t>
            </a:r>
            <a:r>
              <a:rPr lang="en-CA" b="1" dirty="0">
                <a:effectLst/>
                <a:latin typeface="Calibri" panose="020F0502020204030204" pitchFamily="34" charset="0"/>
              </a:rPr>
              <a:t>2 score on the whole set </a:t>
            </a:r>
          </a:p>
          <a:p>
            <a:endParaRPr lang="en-CA" b="1" dirty="0">
              <a:effectLst/>
              <a:latin typeface="Calibri" panose="020F0502020204030204" pitchFamily="34" charset="0"/>
            </a:endParaRPr>
          </a:p>
          <a:p>
            <a:r>
              <a:rPr lang="en-CA" dirty="0">
                <a:effectLst/>
                <a:latin typeface="Calibri" panose="020F0502020204030204" pitchFamily="34" charset="0"/>
              </a:rPr>
              <a:t>we use </a:t>
            </a:r>
            <a:r>
              <a:rPr lang="en-CA" dirty="0" err="1">
                <a:effectLst/>
                <a:latin typeface="Calibri" panose="020F0502020204030204" pitchFamily="34" charset="0"/>
              </a:rPr>
              <a:t>model.scoreand</a:t>
            </a:r>
            <a:r>
              <a:rPr lang="en-CA" dirty="0">
                <a:effectLst/>
                <a:latin typeface="Calibri" panose="020F0502020204030204" pitchFamily="34" charset="0"/>
              </a:rPr>
              <a:t> we can use function </a:t>
            </a:r>
            <a:r>
              <a:rPr lang="en-CA" dirty="0" err="1">
                <a:effectLst/>
                <a:latin typeface="Calibri" panose="020F0502020204030204" pitchFamily="34" charset="0"/>
              </a:rPr>
              <a:t>cross_val_scoreto</a:t>
            </a:r>
            <a:r>
              <a:rPr lang="en-CA" dirty="0">
                <a:effectLst/>
                <a:latin typeface="Calibri" panose="020F0502020204030204" pitchFamily="34" charset="0"/>
              </a:rPr>
              <a:t> calculate R2 score using cross-validation.</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21</a:t>
            </a:fld>
            <a:endParaRPr lang="en-CA"/>
          </a:p>
        </p:txBody>
      </p:sp>
    </p:spTree>
    <p:extLst>
      <p:ext uri="{BB962C8B-B14F-4D97-AF65-F5344CB8AC3E}">
        <p14:creationId xmlns:p14="http://schemas.microsoft.com/office/powerpoint/2010/main" val="4115589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Another way to measure </a:t>
            </a:r>
            <a:r>
              <a:rPr lang="en-CA" b="1" dirty="0">
                <a:effectLst/>
                <a:latin typeface="Calibri" panose="020F0502020204030204" pitchFamily="34" charset="0"/>
              </a:rPr>
              <a:t>performance of the regression </a:t>
            </a:r>
            <a:r>
              <a:rPr lang="en-CA" dirty="0">
                <a:effectLst/>
                <a:latin typeface="Calibri" panose="020F0502020204030204" pitchFamily="34" charset="0"/>
              </a:rPr>
              <a:t>models is using </a:t>
            </a:r>
            <a:r>
              <a:rPr lang="en-CA" b="1" dirty="0">
                <a:effectLst/>
                <a:latin typeface="Calibri" panose="020F0502020204030204" pitchFamily="34" charset="0"/>
              </a:rPr>
              <a:t>root means squared error between expected and predicted target values</a:t>
            </a:r>
            <a:r>
              <a:rPr lang="en-CA" dirty="0">
                <a:effectLst/>
                <a:latin typeface="Calibri" panose="020F0502020204030204" pitchFamily="34" charset="0"/>
              </a:rPr>
              <a:t>. </a:t>
            </a:r>
          </a:p>
          <a:p>
            <a:endParaRPr lang="en-CA" dirty="0">
              <a:effectLst/>
              <a:latin typeface="Calibri" panose="020F0502020204030204" pitchFamily="34" charset="0"/>
            </a:endParaRPr>
          </a:p>
          <a:p>
            <a:r>
              <a:rPr lang="en-CA" dirty="0">
                <a:effectLst/>
                <a:latin typeface="Calibri" panose="020F0502020204030204" pitchFamily="34" charset="0"/>
              </a:rPr>
              <a:t>R</a:t>
            </a:r>
            <a:r>
              <a:rPr lang="en-CA" b="1" dirty="0">
                <a:effectLst/>
                <a:latin typeface="Calibri" panose="020F0502020204030204" pitchFamily="34" charset="0"/>
              </a:rPr>
              <a:t>MSE is an average error in </a:t>
            </a:r>
            <a:r>
              <a:rPr lang="en-CA" dirty="0">
                <a:effectLst/>
                <a:latin typeface="Calibri" panose="020F0502020204030204" pitchFamily="34" charset="0"/>
              </a:rPr>
              <a:t>units of </a:t>
            </a:r>
            <a:r>
              <a:rPr lang="en-CA" b="1" dirty="0">
                <a:effectLst/>
                <a:latin typeface="Calibri" panose="020F0502020204030204" pitchFamily="34" charset="0"/>
              </a:rPr>
              <a:t>the target values </a:t>
            </a:r>
            <a:r>
              <a:rPr lang="en-CA" dirty="0">
                <a:effectLst/>
                <a:latin typeface="Calibri" panose="020F0502020204030204" pitchFamily="34" charset="0"/>
              </a:rPr>
              <a:t>and perfect fit corresponds to </a:t>
            </a:r>
            <a:r>
              <a:rPr lang="en-CA" b="1" dirty="0">
                <a:effectLst/>
                <a:latin typeface="Calibri" panose="020F0502020204030204" pitchFamily="34" charset="0"/>
              </a:rPr>
              <a:t>zero RMSE.</a:t>
            </a:r>
          </a:p>
          <a:p>
            <a:endParaRPr lang="en-CA" dirty="0">
              <a:effectLst/>
              <a:latin typeface="Calibri" panose="020F0502020204030204" pitchFamily="34" charset="0"/>
            </a:endParaRPr>
          </a:p>
          <a:p>
            <a:r>
              <a:rPr lang="en-CA" dirty="0">
                <a:effectLst/>
                <a:latin typeface="Calibri" panose="020F0502020204030204" pitchFamily="34" charset="0"/>
              </a:rPr>
              <a:t>The scikit-learn code to calculate RMSE given here. </a:t>
            </a:r>
          </a:p>
          <a:p>
            <a:endParaRPr lang="en-CA" dirty="0">
              <a:effectLst/>
              <a:latin typeface="Calibri" panose="020F0502020204030204" pitchFamily="34" charset="0"/>
            </a:endParaRPr>
          </a:p>
          <a:p>
            <a:r>
              <a:rPr lang="en-CA" dirty="0">
                <a:effectLst/>
                <a:latin typeface="Calibri" panose="020F0502020204030204" pitchFamily="34" charset="0"/>
              </a:rPr>
              <a:t>To </a:t>
            </a:r>
            <a:r>
              <a:rPr lang="en-CA" b="1" dirty="0">
                <a:effectLst/>
                <a:latin typeface="Calibri" panose="020F0502020204030204" pitchFamily="34" charset="0"/>
              </a:rPr>
              <a:t>calculate RMSE on the whole set </a:t>
            </a:r>
            <a:r>
              <a:rPr lang="en-CA" dirty="0">
                <a:effectLst/>
                <a:latin typeface="Calibri" panose="020F0502020204030204" pitchFamily="34" charset="0"/>
              </a:rPr>
              <a:t>we need to first </a:t>
            </a:r>
            <a:r>
              <a:rPr lang="en-CA" b="1" dirty="0">
                <a:effectLst/>
                <a:latin typeface="Calibri" panose="020F0502020204030204" pitchFamily="34" charset="0"/>
              </a:rPr>
              <a:t>fit the model </a:t>
            </a:r>
            <a:r>
              <a:rPr lang="en-CA" dirty="0">
                <a:effectLst/>
                <a:latin typeface="Calibri" panose="020F0502020204030204" pitchFamily="34" charset="0"/>
              </a:rPr>
              <a:t>and </a:t>
            </a:r>
            <a:r>
              <a:rPr lang="en-CA" b="1" dirty="0">
                <a:effectLst/>
                <a:latin typeface="Calibri" panose="020F0502020204030204" pitchFamily="34" charset="0"/>
              </a:rPr>
              <a:t>predict the target values</a:t>
            </a:r>
            <a:r>
              <a:rPr lang="en-CA" dirty="0">
                <a:effectLst/>
                <a:latin typeface="Calibri" panose="020F0502020204030204" pitchFamily="34" charset="0"/>
              </a:rPr>
              <a:t>, and then we </a:t>
            </a:r>
            <a:r>
              <a:rPr lang="en-CA" b="1" dirty="0">
                <a:effectLst/>
                <a:latin typeface="Calibri" panose="020F0502020204030204" pitchFamily="34" charset="0"/>
              </a:rPr>
              <a:t>calculate mean squared error </a:t>
            </a:r>
            <a:r>
              <a:rPr lang="en-CA" dirty="0">
                <a:effectLst/>
                <a:latin typeface="Calibri" panose="020F0502020204030204" pitchFamily="34" charset="0"/>
              </a:rPr>
              <a:t>between </a:t>
            </a:r>
            <a:r>
              <a:rPr lang="en-CA" b="1" dirty="0">
                <a:effectLst/>
                <a:latin typeface="Calibri" panose="020F0502020204030204" pitchFamily="34" charset="0"/>
              </a:rPr>
              <a:t>expected and predicted </a:t>
            </a:r>
            <a:r>
              <a:rPr lang="en-CA" dirty="0">
                <a:effectLst/>
                <a:latin typeface="Calibri" panose="020F0502020204030204" pitchFamily="34" charset="0"/>
              </a:rPr>
              <a:t>target values, and </a:t>
            </a:r>
            <a:r>
              <a:rPr lang="en-CA" b="1" dirty="0">
                <a:effectLst/>
                <a:latin typeface="Calibri" panose="020F0502020204030204" pitchFamily="34" charset="0"/>
              </a:rPr>
              <a:t>finally take a square root</a:t>
            </a:r>
            <a:r>
              <a:rPr lang="en-CA" dirty="0">
                <a:effectLst/>
                <a:latin typeface="Calibri" panose="020F0502020204030204" pitchFamily="34" charset="0"/>
              </a:rPr>
              <a:t>. </a:t>
            </a:r>
          </a:p>
          <a:p>
            <a:endParaRPr lang="en-CA" dirty="0">
              <a:effectLst/>
              <a:latin typeface="Calibri" panose="020F0502020204030204" pitchFamily="34" charset="0"/>
            </a:endParaRPr>
          </a:p>
          <a:p>
            <a:r>
              <a:rPr lang="en-CA" dirty="0">
                <a:effectLst/>
                <a:latin typeface="Calibri" panose="020F0502020204030204" pitchFamily="34" charset="0"/>
              </a:rPr>
              <a:t>We can of course also </a:t>
            </a:r>
            <a:r>
              <a:rPr lang="en-CA" b="1" dirty="0">
                <a:effectLst/>
                <a:latin typeface="Calibri" panose="020F0502020204030204" pitchFamily="34" charset="0"/>
              </a:rPr>
              <a:t>fit on training set and predict on test set to </a:t>
            </a:r>
            <a:r>
              <a:rPr lang="en-CA" dirty="0">
                <a:effectLst/>
                <a:latin typeface="Calibri" panose="020F0502020204030204" pitchFamily="34" charset="0"/>
              </a:rPr>
              <a:t>measure the </a:t>
            </a:r>
            <a:r>
              <a:rPr lang="en-CA" b="1" dirty="0">
                <a:effectLst/>
                <a:latin typeface="Calibri" panose="020F0502020204030204" pitchFamily="34" charset="0"/>
              </a:rPr>
              <a:t>performance of the model. </a:t>
            </a:r>
          </a:p>
          <a:p>
            <a:endParaRPr lang="en-CA" b="1" dirty="0">
              <a:effectLst/>
              <a:latin typeface="Calibri" panose="020F0502020204030204" pitchFamily="34" charset="0"/>
            </a:endParaRPr>
          </a:p>
          <a:p>
            <a:r>
              <a:rPr lang="en-CA" b="1" dirty="0">
                <a:effectLst/>
                <a:latin typeface="Calibri" panose="020F0502020204030204" pitchFamily="34" charset="0"/>
              </a:rPr>
              <a:t>The cross-validated RMSE is calculated using the function </a:t>
            </a:r>
            <a:r>
              <a:rPr lang="en-CA" b="1" dirty="0" err="1">
                <a:effectLst/>
                <a:latin typeface="Calibri" panose="020F0502020204030204" pitchFamily="34" charset="0"/>
              </a:rPr>
              <a:t>cross_val_score</a:t>
            </a:r>
            <a:r>
              <a:rPr lang="en-CA" b="1" dirty="0">
                <a:effectLst/>
                <a:latin typeface="Calibri" panose="020F0502020204030204" pitchFamily="34" charset="0"/>
              </a:rPr>
              <a:t>, but we set the parameter scoring to negative mean squared error. </a:t>
            </a:r>
          </a:p>
          <a:p>
            <a:endParaRPr lang="en-CA" b="1" dirty="0">
              <a:effectLst/>
              <a:latin typeface="Calibri" panose="020F0502020204030204" pitchFamily="34" charset="0"/>
            </a:endParaRPr>
          </a:p>
          <a:p>
            <a:r>
              <a:rPr lang="en-CA" b="1" dirty="0">
                <a:effectLst/>
                <a:latin typeface="Calibri" panose="020F0502020204030204" pitchFamily="34" charset="0"/>
              </a:rPr>
              <a:t>This function returns the array </a:t>
            </a:r>
            <a:r>
              <a:rPr lang="en-CA" dirty="0">
                <a:effectLst/>
                <a:latin typeface="Calibri" panose="020F0502020204030204" pitchFamily="34" charset="0"/>
              </a:rPr>
              <a:t>of scores for all folds, which need to be averaged. </a:t>
            </a:r>
          </a:p>
          <a:p>
            <a:endParaRPr lang="en-CA" dirty="0">
              <a:effectLst/>
              <a:latin typeface="Calibri" panose="020F0502020204030204" pitchFamily="34" charset="0"/>
            </a:endParaRPr>
          </a:p>
          <a:p>
            <a:r>
              <a:rPr lang="en-CA" dirty="0">
                <a:effectLst/>
                <a:latin typeface="Calibri" panose="020F0502020204030204" pitchFamily="34" charset="0"/>
              </a:rPr>
              <a:t>We put </a:t>
            </a:r>
            <a:r>
              <a:rPr lang="en-CA" b="1" dirty="0">
                <a:effectLst/>
                <a:latin typeface="Calibri" panose="020F0502020204030204" pitchFamily="34" charset="0"/>
              </a:rPr>
              <a:t>minus because these scores are negative </a:t>
            </a:r>
            <a:r>
              <a:rPr lang="en-CA" dirty="0">
                <a:effectLst/>
                <a:latin typeface="Calibri" panose="020F0502020204030204" pitchFamily="34" charset="0"/>
              </a:rPr>
              <a:t>and then </a:t>
            </a:r>
            <a:r>
              <a:rPr lang="en-CA" b="1" dirty="0">
                <a:effectLst/>
                <a:latin typeface="Calibri" panose="020F0502020204030204" pitchFamily="34" charset="0"/>
              </a:rPr>
              <a:t>take the squared root.</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23</a:t>
            </a:fld>
            <a:endParaRPr lang="en-CA"/>
          </a:p>
        </p:txBody>
      </p:sp>
    </p:spTree>
    <p:extLst>
      <p:ext uri="{BB962C8B-B14F-4D97-AF65-F5344CB8AC3E}">
        <p14:creationId xmlns:p14="http://schemas.microsoft.com/office/powerpoint/2010/main" val="2828369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Here is the performance for the </a:t>
            </a:r>
            <a:r>
              <a:rPr lang="en-CA" b="1" dirty="0">
                <a:effectLst/>
                <a:latin typeface="Calibri" panose="020F0502020204030204" pitchFamily="34" charset="0"/>
              </a:rPr>
              <a:t>different datasets measured by RMSE</a:t>
            </a:r>
            <a:r>
              <a:rPr lang="en-CA" dirty="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We see that </a:t>
            </a:r>
            <a:r>
              <a:rPr lang="en-CA" b="1" dirty="0">
                <a:effectLst/>
                <a:latin typeface="Calibri" panose="020F0502020204030204" pitchFamily="34" charset="0"/>
              </a:rPr>
              <a:t>RMSE on the whole set </a:t>
            </a:r>
            <a:r>
              <a:rPr lang="en-CA" dirty="0">
                <a:effectLst/>
                <a:latin typeface="Calibri" panose="020F0502020204030204" pitchFamily="34" charset="0"/>
              </a:rPr>
              <a:t>decreases with </a:t>
            </a:r>
            <a:r>
              <a:rPr lang="en-CA" b="1" dirty="0">
                <a:effectLst/>
                <a:latin typeface="Calibri" panose="020F0502020204030204" pitchFamily="34" charset="0"/>
              </a:rPr>
              <a:t>increasing number of features</a:t>
            </a:r>
            <a:r>
              <a:rPr lang="en-CA" dirty="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When we use </a:t>
            </a:r>
            <a:r>
              <a:rPr lang="en-CA" b="1" dirty="0">
                <a:effectLst/>
                <a:latin typeface="Calibri" panose="020F0502020204030204" pitchFamily="34" charset="0"/>
              </a:rPr>
              <a:t>cross-validation</a:t>
            </a:r>
            <a:r>
              <a:rPr lang="en-CA" dirty="0">
                <a:effectLst/>
                <a:latin typeface="Calibri" panose="020F0502020204030204" pitchFamily="34" charset="0"/>
              </a:rPr>
              <a:t>, the </a:t>
            </a:r>
            <a:r>
              <a:rPr lang="en-CA" b="1" dirty="0">
                <a:effectLst/>
                <a:latin typeface="Calibri" panose="020F0502020204030204" pitchFamily="34" charset="0"/>
              </a:rPr>
              <a:t>lowest error is achieved for 6 features</a:t>
            </a:r>
            <a:r>
              <a:rPr lang="en-CA" dirty="0">
                <a:effectLst/>
                <a:latin typeface="Calibri" panose="020F0502020204030204" pitchFamily="34" charset="0"/>
              </a:rPr>
              <a:t>, 1.27 weeks,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and the models with </a:t>
            </a:r>
            <a:r>
              <a:rPr lang="en-CA" b="1" dirty="0">
                <a:effectLst/>
                <a:latin typeface="Calibri" panose="020F0502020204030204" pitchFamily="34" charset="0"/>
              </a:rPr>
              <a:t>86 features </a:t>
            </a:r>
            <a:r>
              <a:rPr lang="en-CA" dirty="0">
                <a:effectLst/>
                <a:latin typeface="Calibri" panose="020F0502020204030204" pitchFamily="34" charset="0"/>
              </a:rPr>
              <a:t>is </a:t>
            </a:r>
            <a:r>
              <a:rPr lang="en-CA" b="1" dirty="0">
                <a:effectLst/>
                <a:latin typeface="Calibri" panose="020F0502020204030204" pitchFamily="34" charset="0"/>
              </a:rPr>
              <a:t>overfitted to the noise in the data</a:t>
            </a:r>
            <a:r>
              <a:rPr lang="en-CA" dirty="0">
                <a:effectLst/>
                <a:latin typeface="Calibri" panose="020F0502020204030204" pitchFamily="34" charset="0"/>
              </a:rPr>
              <a:t>, because it has </a:t>
            </a:r>
            <a:r>
              <a:rPr lang="en-CA" b="1" dirty="0">
                <a:effectLst/>
                <a:latin typeface="Calibri" panose="020F0502020204030204" pitchFamily="34" charset="0"/>
              </a:rPr>
              <a:t>large cross-validated RMSE.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24</a:t>
            </a:fld>
            <a:endParaRPr lang="en-CA"/>
          </a:p>
        </p:txBody>
      </p:sp>
    </p:spTree>
    <p:extLst>
      <p:ext uri="{BB962C8B-B14F-4D97-AF65-F5344CB8AC3E}">
        <p14:creationId xmlns:p14="http://schemas.microsoft.com/office/powerpoint/2010/main" val="326398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So what is the relationship between R2 score and RMSE?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effectLst/>
                <a:latin typeface="Calibri" panose="020F0502020204030204" pitchFamily="34" charset="0"/>
              </a:rPr>
              <a:t>Both are related to sum of squared errors, </a:t>
            </a:r>
            <a:r>
              <a:rPr lang="en-CA" dirty="0">
                <a:effectLst/>
                <a:latin typeface="Calibri" panose="020F0502020204030204" pitchFamily="34" charset="0"/>
              </a:rPr>
              <a:t>which is also our </a:t>
            </a:r>
            <a:r>
              <a:rPr lang="en-CA" b="1" dirty="0">
                <a:effectLst/>
                <a:latin typeface="Calibri" panose="020F0502020204030204" pitchFamily="34" charset="0"/>
              </a:rPr>
              <a:t>loss function</a:t>
            </a:r>
            <a:r>
              <a:rPr lang="en-CA" dirty="0">
                <a:effectLst/>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effectLst/>
                <a:latin typeface="Calibri" panose="020F0502020204030204" pitchFamily="34" charset="0"/>
              </a:rPr>
              <a:t>While R2 score is normalised and therefore comparable between models and datasets, RMSE is interpretable</a:t>
            </a:r>
            <a:r>
              <a:rPr lang="en-CA" dirty="0">
                <a:effectLst/>
                <a:latin typeface="Calibri" panose="020F0502020204030204" pitchFamily="34" charset="0"/>
              </a:rPr>
              <a:t>, because it is </a:t>
            </a:r>
            <a:r>
              <a:rPr lang="en-CA" b="1" dirty="0">
                <a:effectLst/>
                <a:latin typeface="Calibri" panose="020F0502020204030204" pitchFamily="34" charset="0"/>
              </a:rPr>
              <a:t>expressed in units of the target values.</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25</a:t>
            </a:fld>
            <a:endParaRPr lang="en-CA"/>
          </a:p>
        </p:txBody>
      </p:sp>
    </p:spTree>
    <p:extLst>
      <p:ext uri="{BB962C8B-B14F-4D97-AF65-F5344CB8AC3E}">
        <p14:creationId xmlns:p14="http://schemas.microsoft.com/office/powerpoint/2010/main" val="1336002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We have seen that including </a:t>
            </a:r>
            <a:r>
              <a:rPr lang="en-CA" b="1" dirty="0">
                <a:effectLst/>
                <a:latin typeface="Calibri" panose="020F0502020204030204" pitchFamily="34" charset="0"/>
              </a:rPr>
              <a:t>more features does not necessarily improve the performance of multivariate linear regression</a:t>
            </a:r>
            <a:r>
              <a:rPr lang="en-CA" dirty="0">
                <a:effectLst/>
                <a:latin typeface="Calibri" panose="020F0502020204030204" pitchFamily="34" charset="0"/>
              </a:rPr>
              <a:t>. </a:t>
            </a:r>
          </a:p>
          <a:p>
            <a:endParaRPr lang="en-CA" dirty="0">
              <a:effectLst/>
              <a:latin typeface="Calibri" panose="020F0502020204030204" pitchFamily="34" charset="0"/>
            </a:endParaRPr>
          </a:p>
          <a:p>
            <a:r>
              <a:rPr lang="en-CA" dirty="0">
                <a:effectLst/>
                <a:latin typeface="Calibri" panose="020F0502020204030204" pitchFamily="34" charset="0"/>
              </a:rPr>
              <a:t>This is due to </a:t>
            </a:r>
            <a:r>
              <a:rPr lang="en-CA" b="1" dirty="0">
                <a:effectLst/>
                <a:latin typeface="Calibri" panose="020F0502020204030204" pitchFamily="34" charset="0"/>
              </a:rPr>
              <a:t>overfitting</a:t>
            </a:r>
            <a:r>
              <a:rPr lang="en-CA" dirty="0">
                <a:effectLst/>
                <a:latin typeface="Calibri" panose="020F0502020204030204" pitchFamily="34" charset="0"/>
              </a:rPr>
              <a:t>. So what is the relationship </a:t>
            </a:r>
            <a:r>
              <a:rPr lang="en-CA" b="1" dirty="0">
                <a:effectLst/>
                <a:latin typeface="Calibri" panose="020F0502020204030204" pitchFamily="34" charset="0"/>
              </a:rPr>
              <a:t>between number of samples</a:t>
            </a:r>
            <a:r>
              <a:rPr lang="en-CA" dirty="0">
                <a:effectLst/>
                <a:latin typeface="Calibri" panose="020F0502020204030204" pitchFamily="34" charset="0"/>
              </a:rPr>
              <a:t>, </a:t>
            </a:r>
            <a:r>
              <a:rPr lang="en-CA" b="1" dirty="0">
                <a:effectLst/>
                <a:latin typeface="Calibri" panose="020F0502020204030204" pitchFamily="34" charset="0"/>
              </a:rPr>
              <a:t>number of features </a:t>
            </a:r>
            <a:r>
              <a:rPr lang="en-CA" dirty="0">
                <a:effectLst/>
                <a:latin typeface="Calibri" panose="020F0502020204030204" pitchFamily="34" charset="0"/>
              </a:rPr>
              <a:t>and </a:t>
            </a:r>
            <a:r>
              <a:rPr lang="en-CA" b="1" dirty="0">
                <a:effectLst/>
                <a:latin typeface="Calibri" panose="020F0502020204030204" pitchFamily="34" charset="0"/>
              </a:rPr>
              <a:t>performance of the model</a:t>
            </a:r>
            <a:r>
              <a:rPr lang="en-CA" dirty="0">
                <a:effectLst/>
                <a:latin typeface="Calibri" panose="020F0502020204030204" pitchFamily="34" charset="0"/>
              </a:rPr>
              <a:t>?</a:t>
            </a:r>
          </a:p>
          <a:p>
            <a:endParaRPr lang="en-CA" dirty="0">
              <a:effectLst/>
              <a:latin typeface="Calibri" panose="020F0502020204030204" pitchFamily="34" charset="0"/>
            </a:endParaRPr>
          </a:p>
          <a:p>
            <a:r>
              <a:rPr lang="en-CA" dirty="0">
                <a:effectLst/>
                <a:latin typeface="Calibri" panose="020F0502020204030204" pitchFamily="34" charset="0"/>
              </a:rPr>
              <a:t>Let’s have a look at the </a:t>
            </a:r>
            <a:r>
              <a:rPr lang="en-CA" b="1" dirty="0">
                <a:effectLst/>
                <a:latin typeface="Calibri" panose="020F0502020204030204" pitchFamily="34" charset="0"/>
              </a:rPr>
              <a:t>normal equation</a:t>
            </a:r>
            <a:r>
              <a:rPr lang="en-CA" dirty="0">
                <a:effectLst/>
                <a:latin typeface="Calibri" panose="020F0502020204030204" pitchFamily="34" charset="0"/>
              </a:rPr>
              <a:t>. To find the </a:t>
            </a:r>
            <a:r>
              <a:rPr lang="en-CA" b="1" dirty="0">
                <a:effectLst/>
                <a:latin typeface="Calibri" panose="020F0502020204030204" pitchFamily="34" charset="0"/>
              </a:rPr>
              <a:t>parameters of the mode</a:t>
            </a:r>
            <a:r>
              <a:rPr lang="en-CA" dirty="0">
                <a:effectLst/>
                <a:latin typeface="Calibri" panose="020F0502020204030204" pitchFamily="34" charset="0"/>
              </a:rPr>
              <a:t>l we need to </a:t>
            </a:r>
            <a:r>
              <a:rPr lang="en-CA" b="1" dirty="0">
                <a:effectLst/>
                <a:latin typeface="Calibri" panose="020F0502020204030204" pitchFamily="34" charset="0"/>
              </a:rPr>
              <a:t>invert t</a:t>
            </a:r>
            <a:r>
              <a:rPr lang="en-CA" dirty="0">
                <a:effectLst/>
                <a:latin typeface="Calibri" panose="020F0502020204030204" pitchFamily="34" charset="0"/>
              </a:rPr>
              <a:t>he matrix X transposed X which </a:t>
            </a:r>
            <a:r>
              <a:rPr lang="en-CA" b="1" dirty="0">
                <a:effectLst/>
                <a:latin typeface="Calibri" panose="020F0502020204030204" pitchFamily="34" charset="0"/>
              </a:rPr>
              <a:t>is square matrix of size number of features plus one</a:t>
            </a:r>
            <a:r>
              <a:rPr lang="en-CA" dirty="0">
                <a:effectLst/>
                <a:latin typeface="Calibri" panose="020F0502020204030204" pitchFamily="34" charset="0"/>
              </a:rPr>
              <a:t>. </a:t>
            </a:r>
          </a:p>
          <a:p>
            <a:endParaRPr lang="en-CA" dirty="0">
              <a:effectLst/>
              <a:latin typeface="Calibri" panose="020F0502020204030204" pitchFamily="34" charset="0"/>
            </a:endParaRPr>
          </a:p>
          <a:p>
            <a:r>
              <a:rPr lang="en-CA" dirty="0">
                <a:effectLst/>
                <a:latin typeface="Calibri" panose="020F0502020204030204" pitchFamily="34" charset="0"/>
              </a:rPr>
              <a:t>But </a:t>
            </a:r>
            <a:r>
              <a:rPr lang="en-CA" b="1" dirty="0">
                <a:effectLst/>
                <a:latin typeface="Calibri" panose="020F0502020204030204" pitchFamily="34" charset="0"/>
              </a:rPr>
              <a:t>the rank of this matrix cannot be larger than number of samples.</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26</a:t>
            </a:fld>
            <a:endParaRPr lang="en-CA"/>
          </a:p>
        </p:txBody>
      </p:sp>
    </p:spTree>
    <p:extLst>
      <p:ext uri="{BB962C8B-B14F-4D97-AF65-F5344CB8AC3E}">
        <p14:creationId xmlns:p14="http://schemas.microsoft.com/office/powerpoint/2010/main" val="180850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If we have </a:t>
            </a:r>
            <a:r>
              <a:rPr lang="en-CA" b="1" dirty="0">
                <a:effectLst/>
                <a:latin typeface="Calibri" panose="020F0502020204030204" pitchFamily="34" charset="0"/>
              </a:rPr>
              <a:t>less samples than features</a:t>
            </a:r>
            <a:r>
              <a:rPr lang="en-CA" dirty="0">
                <a:effectLst/>
                <a:latin typeface="Calibri" panose="020F0502020204030204" pitchFamily="34" charset="0"/>
              </a:rPr>
              <a:t>, this </a:t>
            </a:r>
            <a:r>
              <a:rPr lang="en-CA" b="1" dirty="0">
                <a:effectLst/>
                <a:latin typeface="Calibri" panose="020F0502020204030204" pitchFamily="34" charset="0"/>
              </a:rPr>
              <a:t>matrix will be singular </a:t>
            </a:r>
            <a:r>
              <a:rPr lang="en-CA" dirty="0">
                <a:effectLst/>
                <a:latin typeface="Calibri" panose="020F0502020204030204" pitchFamily="34" charset="0"/>
              </a:rPr>
              <a:t>and </a:t>
            </a:r>
            <a:r>
              <a:rPr lang="en-CA" b="1" dirty="0">
                <a:effectLst/>
                <a:latin typeface="Calibri" panose="020F0502020204030204" pitchFamily="34" charset="0"/>
              </a:rPr>
              <a:t>there will be no unique model. </a:t>
            </a:r>
          </a:p>
          <a:p>
            <a:endParaRPr lang="en-CA" dirty="0">
              <a:effectLst/>
              <a:latin typeface="Calibri" panose="020F0502020204030204" pitchFamily="34" charset="0"/>
            </a:endParaRPr>
          </a:p>
          <a:p>
            <a:r>
              <a:rPr lang="en-CA" dirty="0">
                <a:effectLst/>
                <a:latin typeface="Calibri" panose="020F0502020204030204" pitchFamily="34" charset="0"/>
              </a:rPr>
              <a:t>If we have </a:t>
            </a:r>
            <a:r>
              <a:rPr lang="en-CA" b="1" dirty="0">
                <a:effectLst/>
                <a:latin typeface="Calibri" panose="020F0502020204030204" pitchFamily="34" charset="0"/>
              </a:rPr>
              <a:t>only slightly more samples than features</a:t>
            </a:r>
            <a:r>
              <a:rPr lang="en-CA" dirty="0">
                <a:effectLst/>
                <a:latin typeface="Calibri" panose="020F0502020204030204" pitchFamily="34" charset="0"/>
              </a:rPr>
              <a:t>, the matrix will be </a:t>
            </a:r>
            <a:r>
              <a:rPr lang="en-CA" b="1" dirty="0">
                <a:effectLst/>
                <a:latin typeface="Calibri" panose="020F0502020204030204" pitchFamily="34" charset="0"/>
              </a:rPr>
              <a:t>invertible</a:t>
            </a:r>
            <a:r>
              <a:rPr lang="en-CA" dirty="0">
                <a:effectLst/>
                <a:latin typeface="Calibri" panose="020F0502020204030204" pitchFamily="34" charset="0"/>
              </a:rPr>
              <a:t> but we </a:t>
            </a:r>
            <a:r>
              <a:rPr lang="en-CA" b="1" dirty="0">
                <a:effectLst/>
                <a:latin typeface="Calibri" panose="020F0502020204030204" pitchFamily="34" charset="0"/>
              </a:rPr>
              <a:t>might overfit to the noise in the data</a:t>
            </a:r>
            <a:r>
              <a:rPr lang="en-CA" dirty="0">
                <a:effectLst/>
                <a:latin typeface="Calibri" panose="020F0502020204030204" pitchFamily="34" charset="0"/>
              </a:rPr>
              <a:t>.</a:t>
            </a:r>
          </a:p>
          <a:p>
            <a:endParaRPr lang="en-CA" dirty="0">
              <a:effectLst/>
              <a:latin typeface="Calibri" panose="020F0502020204030204" pitchFamily="34" charset="0"/>
            </a:endParaRPr>
          </a:p>
          <a:p>
            <a:r>
              <a:rPr lang="en-CA" dirty="0">
                <a:effectLst/>
                <a:latin typeface="Calibri" panose="020F0502020204030204" pitchFamily="34" charset="0"/>
              </a:rPr>
              <a:t>If we have </a:t>
            </a:r>
            <a:r>
              <a:rPr lang="en-CA" b="1" dirty="0">
                <a:effectLst/>
                <a:latin typeface="Calibri" panose="020F0502020204030204" pitchFamily="34" charset="0"/>
              </a:rPr>
              <a:t>significantly more samples than features</a:t>
            </a:r>
            <a:r>
              <a:rPr lang="en-CA" dirty="0">
                <a:effectLst/>
                <a:latin typeface="Calibri" panose="020F0502020204030204" pitchFamily="34" charset="0"/>
              </a:rPr>
              <a:t>, </a:t>
            </a:r>
            <a:r>
              <a:rPr lang="en-CA" b="1" dirty="0">
                <a:effectLst/>
                <a:latin typeface="Calibri" panose="020F0502020204030204" pitchFamily="34" charset="0"/>
              </a:rPr>
              <a:t>the regression will work well.</a:t>
            </a:r>
          </a:p>
          <a:p>
            <a:endParaRPr lang="en-CA" dirty="0">
              <a:effectLst/>
              <a:latin typeface="Calibri" panose="020F0502020204030204" pitchFamily="34" charset="0"/>
            </a:endParaRPr>
          </a:p>
          <a:p>
            <a:r>
              <a:rPr lang="en-CA" b="1" dirty="0">
                <a:effectLst/>
                <a:latin typeface="Calibri" panose="020F0502020204030204" pitchFamily="34" charset="0"/>
              </a:rPr>
              <a:t>We can therefore decrease overfitting by increasing the number of samples in the training set.</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27</a:t>
            </a:fld>
            <a:endParaRPr lang="en-CA"/>
          </a:p>
        </p:txBody>
      </p:sp>
    </p:spTree>
    <p:extLst>
      <p:ext uri="{BB962C8B-B14F-4D97-AF65-F5344CB8AC3E}">
        <p14:creationId xmlns:p14="http://schemas.microsoft.com/office/powerpoint/2010/main" val="952882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28</a:t>
            </a:fld>
            <a:endParaRPr lang="en-CA"/>
          </a:p>
        </p:txBody>
      </p:sp>
    </p:spTree>
    <p:extLst>
      <p:ext uri="{BB962C8B-B14F-4D97-AF65-F5344CB8AC3E}">
        <p14:creationId xmlns:p14="http://schemas.microsoft.com/office/powerpoint/2010/main" val="2773592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1: Fill in the code to print out the numbers of sample and features and run the cell.</a:t>
            </a:r>
          </a:p>
        </p:txBody>
      </p:sp>
      <p:sp>
        <p:nvSpPr>
          <p:cNvPr id="4" name="Slide Number Placeholder 3"/>
          <p:cNvSpPr>
            <a:spLocks noGrp="1"/>
          </p:cNvSpPr>
          <p:nvPr>
            <p:ph type="sldNum" sz="quarter" idx="5"/>
          </p:nvPr>
        </p:nvSpPr>
        <p:spPr/>
        <p:txBody>
          <a:bodyPr/>
          <a:lstStyle/>
          <a:p>
            <a:fld id="{0E342F37-C5FA-42E8-87EF-3293A2CB562D}" type="slidenum">
              <a:rPr lang="en-CA" smtClean="0"/>
              <a:t>29</a:t>
            </a:fld>
            <a:endParaRPr lang="en-CA"/>
          </a:p>
        </p:txBody>
      </p:sp>
    </p:spTree>
    <p:extLst>
      <p:ext uri="{BB962C8B-B14F-4D97-AF65-F5344CB8AC3E}">
        <p14:creationId xmlns:p14="http://schemas.microsoft.com/office/powerpoint/2010/main" val="1889977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dirty="0">
                <a:solidFill>
                  <a:srgbClr val="212121"/>
                </a:solidFill>
                <a:effectLst/>
                <a:latin typeface="Roboto" panose="02000000000000000000" pitchFamily="2" charset="0"/>
              </a:rPr>
              <a:t>First, we will do some </a:t>
            </a:r>
            <a:r>
              <a:rPr lang="en-CA" b="1" i="0" u="none" strike="noStrike" dirty="0">
                <a:solidFill>
                  <a:srgbClr val="212121"/>
                </a:solidFill>
                <a:effectLst/>
                <a:latin typeface="Roboto" panose="02000000000000000000" pitchFamily="2" charset="0"/>
              </a:rPr>
              <a:t>EDA. </a:t>
            </a:r>
            <a:r>
              <a:rPr lang="en-CA" b="0" i="0" u="none" strike="noStrike" dirty="0">
                <a:solidFill>
                  <a:srgbClr val="212121"/>
                </a:solidFill>
                <a:effectLst/>
                <a:latin typeface="Roboto" panose="02000000000000000000" pitchFamily="2" charset="0"/>
              </a:rPr>
              <a:t>Run the code below to </a:t>
            </a:r>
            <a:r>
              <a:rPr lang="en-CA" b="1" i="0" u="none" strike="noStrike" dirty="0">
                <a:solidFill>
                  <a:srgbClr val="212121"/>
                </a:solidFill>
                <a:effectLst/>
                <a:latin typeface="Roboto" panose="02000000000000000000" pitchFamily="2" charset="0"/>
              </a:rPr>
              <a:t>visualise the correlation of individual features of this dataset with the GA.</a:t>
            </a:r>
          </a:p>
          <a:p>
            <a:endParaRPr lang="en-CA" b="0" i="0" u="none" strike="noStrike" dirty="0">
              <a:solidFill>
                <a:srgbClr val="212121"/>
              </a:solidFill>
              <a:effectLst/>
              <a:latin typeface="Roboto" panose="02000000000000000000" pitchFamily="2" charset="0"/>
            </a:endParaRPr>
          </a:p>
          <a:p>
            <a:r>
              <a:rPr lang="en-CA" b="0" i="0" u="none" strike="noStrike" dirty="0">
                <a:solidFill>
                  <a:srgbClr val="212121"/>
                </a:solidFill>
                <a:effectLst/>
                <a:latin typeface="Roboto" panose="02000000000000000000" pitchFamily="2" charset="0"/>
              </a:rPr>
              <a:t>It is clear visually that all </a:t>
            </a:r>
            <a:r>
              <a:rPr lang="en-CA" b="1" i="0" u="none" strike="noStrike" dirty="0">
                <a:solidFill>
                  <a:srgbClr val="212121"/>
                </a:solidFill>
                <a:effectLst/>
                <a:latin typeface="Roboto" panose="02000000000000000000" pitchFamily="2" charset="0"/>
              </a:rPr>
              <a:t>6 volumes in our dataset are correlated with GA</a:t>
            </a:r>
            <a:r>
              <a:rPr lang="en-CA" b="0" i="0" u="none" strike="noStrike" dirty="0">
                <a:solidFill>
                  <a:srgbClr val="212121"/>
                </a:solidFill>
                <a:effectLst/>
                <a:latin typeface="Roboto" panose="02000000000000000000" pitchFamily="2" charset="0"/>
              </a:rPr>
              <a:t>. Next, we will visualize the c</a:t>
            </a:r>
            <a:r>
              <a:rPr lang="en-CA" b="1" i="0" u="none" strike="noStrike" dirty="0">
                <a:solidFill>
                  <a:srgbClr val="212121"/>
                </a:solidFill>
                <a:effectLst/>
                <a:latin typeface="Roboto" panose="02000000000000000000" pitchFamily="2" charset="0"/>
              </a:rPr>
              <a:t>orrelation matrix </a:t>
            </a:r>
            <a:r>
              <a:rPr lang="en-CA" b="0" i="0" u="none" strike="noStrike" dirty="0">
                <a:solidFill>
                  <a:srgbClr val="212121"/>
                </a:solidFill>
                <a:effectLst/>
                <a:latin typeface="Roboto" panose="02000000000000000000" pitchFamily="2" charset="0"/>
              </a:rPr>
              <a:t>for all </a:t>
            </a:r>
            <a:r>
              <a:rPr lang="en-CA" b="1" i="0" u="none" strike="noStrike" dirty="0">
                <a:solidFill>
                  <a:srgbClr val="212121"/>
                </a:solidFill>
                <a:effectLst/>
                <a:latin typeface="Roboto" panose="02000000000000000000" pitchFamily="2" charset="0"/>
              </a:rPr>
              <a:t>the features and the gestational age.</a:t>
            </a:r>
            <a:endParaRPr lang="en-US" b="1" dirty="0"/>
          </a:p>
        </p:txBody>
      </p:sp>
      <p:sp>
        <p:nvSpPr>
          <p:cNvPr id="4" name="Slide Number Placeholder 3"/>
          <p:cNvSpPr>
            <a:spLocks noGrp="1"/>
          </p:cNvSpPr>
          <p:nvPr>
            <p:ph type="sldNum" sz="quarter" idx="5"/>
          </p:nvPr>
        </p:nvSpPr>
        <p:spPr/>
        <p:txBody>
          <a:bodyPr/>
          <a:lstStyle/>
          <a:p>
            <a:fld id="{0E342F37-C5FA-42E8-87EF-3293A2CB562D}" type="slidenum">
              <a:rPr lang="en-CA" smtClean="0"/>
              <a:t>30</a:t>
            </a:fld>
            <a:endParaRPr lang="en-CA"/>
          </a:p>
        </p:txBody>
      </p:sp>
    </p:spTree>
    <p:extLst>
      <p:ext uri="{BB962C8B-B14F-4D97-AF65-F5344CB8AC3E}">
        <p14:creationId xmlns:p14="http://schemas.microsoft.com/office/powerpoint/2010/main" val="1665831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dirty="0">
                <a:solidFill>
                  <a:srgbClr val="212121"/>
                </a:solidFill>
                <a:effectLst/>
                <a:latin typeface="Roboto" panose="02000000000000000000" pitchFamily="2" charset="0"/>
              </a:rPr>
              <a:t>The code bellow fits the </a:t>
            </a:r>
            <a:r>
              <a:rPr lang="en-CA" dirty="0" err="1"/>
              <a:t>LinearRegression</a:t>
            </a:r>
            <a:r>
              <a:rPr lang="en-CA" b="0" i="0" u="none" strike="noStrike" dirty="0">
                <a:solidFill>
                  <a:srgbClr val="212121"/>
                </a:solidFill>
                <a:effectLst/>
                <a:latin typeface="Roboto" panose="02000000000000000000" pitchFamily="2" charset="0"/>
              </a:rPr>
              <a:t> model to the data using </a:t>
            </a:r>
            <a:r>
              <a:rPr lang="en-CA" b="1" i="0" u="none" strike="noStrike" dirty="0">
                <a:solidFill>
                  <a:srgbClr val="212121"/>
                </a:solidFill>
                <a:effectLst/>
                <a:latin typeface="Roboto" panose="02000000000000000000" pitchFamily="2" charset="0"/>
              </a:rPr>
              <a:t>normal equation</a:t>
            </a:r>
            <a:r>
              <a:rPr lang="en-CA" b="0" i="0" u="none" strike="noStrike" dirty="0">
                <a:solidFill>
                  <a:srgbClr val="212121"/>
                </a:solidFill>
                <a:effectLst/>
                <a:latin typeface="Roboto" panose="02000000000000000000" pitchFamily="2" charset="0"/>
              </a:rPr>
              <a:t>.</a:t>
            </a:r>
          </a:p>
          <a:p>
            <a:endParaRPr lang="en-CA" b="0" i="0" u="none" strike="noStrike" dirty="0">
              <a:solidFill>
                <a:srgbClr val="212121"/>
              </a:solidFill>
              <a:effectLst/>
              <a:latin typeface="Roboto" panose="02000000000000000000" pitchFamily="2" charset="0"/>
            </a:endParaRPr>
          </a:p>
          <a:p>
            <a:r>
              <a:rPr lang="en-CA" b="0" i="0" u="none" strike="noStrike" dirty="0">
                <a:solidFill>
                  <a:srgbClr val="212121"/>
                </a:solidFill>
                <a:effectLst/>
                <a:latin typeface="Roboto" panose="02000000000000000000" pitchFamily="2" charset="0"/>
              </a:rPr>
              <a:t> The performance is evaluated using the </a:t>
            </a:r>
            <a:r>
              <a:rPr lang="en-CA" b="1" i="0" u="none" strike="noStrike" dirty="0">
                <a:solidFill>
                  <a:srgbClr val="212121"/>
                </a:solidFill>
                <a:effectLst/>
                <a:latin typeface="Roboto" panose="02000000000000000000" pitchFamily="2" charset="0"/>
              </a:rPr>
              <a:t>Root Mean Squared Error</a:t>
            </a:r>
            <a:r>
              <a:rPr lang="en-CA" b="0" i="0" u="none" strike="noStrike" dirty="0">
                <a:solidFill>
                  <a:srgbClr val="212121"/>
                </a:solidFill>
                <a:effectLst/>
                <a:latin typeface="Roboto" panose="02000000000000000000" pitchFamily="2" charset="0"/>
              </a:rPr>
              <a:t> (RMSE). </a:t>
            </a:r>
          </a:p>
          <a:p>
            <a:endParaRPr lang="en-CA" b="0" i="0" u="none" strike="noStrike" dirty="0">
              <a:solidFill>
                <a:srgbClr val="212121"/>
              </a:solidFill>
              <a:effectLst/>
              <a:latin typeface="Roboto" panose="02000000000000000000" pitchFamily="2" charset="0"/>
            </a:endParaRPr>
          </a:p>
          <a:p>
            <a:r>
              <a:rPr lang="en-CA" b="0" i="0" u="none" strike="noStrike" dirty="0">
                <a:solidFill>
                  <a:srgbClr val="212121"/>
                </a:solidFill>
                <a:effectLst/>
                <a:latin typeface="Roboto" panose="02000000000000000000" pitchFamily="2" charset="0"/>
              </a:rPr>
              <a:t>This is done first on the whole dataset using function </a:t>
            </a:r>
            <a:r>
              <a:rPr lang="en-CA" b="1" dirty="0" err="1"/>
              <a:t>mean_squared_error</a:t>
            </a:r>
            <a:r>
              <a:rPr lang="en-CA" b="1" i="0" u="none" strike="noStrike" dirty="0">
                <a:solidFill>
                  <a:srgbClr val="212121"/>
                </a:solidFill>
                <a:effectLst/>
                <a:latin typeface="Roboto" panose="02000000000000000000" pitchFamily="2" charset="0"/>
              </a:rPr>
              <a:t> </a:t>
            </a:r>
            <a:r>
              <a:rPr lang="en-CA" b="0" i="0" u="none" strike="noStrike" dirty="0">
                <a:solidFill>
                  <a:srgbClr val="212121"/>
                </a:solidFill>
                <a:effectLst/>
                <a:latin typeface="Roboto" panose="02000000000000000000" pitchFamily="2" charset="0"/>
              </a:rPr>
              <a:t>and then using cross-validation implemented by a </a:t>
            </a:r>
            <a:r>
              <a:rPr lang="en-CA" b="0" i="0" u="none" strike="noStrike" dirty="0" err="1">
                <a:solidFill>
                  <a:srgbClr val="212121"/>
                </a:solidFill>
                <a:effectLst/>
                <a:latin typeface="Roboto" panose="02000000000000000000" pitchFamily="2" charset="0"/>
              </a:rPr>
              <a:t>sklearn</a:t>
            </a:r>
            <a:r>
              <a:rPr lang="en-CA" b="0" i="0" u="none" strike="noStrike" dirty="0">
                <a:solidFill>
                  <a:srgbClr val="212121"/>
                </a:solidFill>
                <a:effectLst/>
                <a:latin typeface="Roboto" panose="02000000000000000000" pitchFamily="2" charset="0"/>
              </a:rPr>
              <a:t> function </a:t>
            </a:r>
            <a:r>
              <a:rPr lang="en-CA" b="1" dirty="0" err="1"/>
              <a:t>cross_val_score</a:t>
            </a:r>
            <a:r>
              <a:rPr lang="en-CA" b="0" i="0" u="none" strike="noStrike" dirty="0">
                <a:solidFill>
                  <a:srgbClr val="212121"/>
                </a:solidFill>
                <a:effectLst/>
                <a:latin typeface="Roboto" panose="02000000000000000000" pitchFamily="2" charset="0"/>
              </a:rPr>
              <a:t>. Run the code.</a:t>
            </a:r>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32</a:t>
            </a:fld>
            <a:endParaRPr lang="en-CA"/>
          </a:p>
        </p:txBody>
      </p:sp>
    </p:spTree>
    <p:extLst>
      <p:ext uri="{BB962C8B-B14F-4D97-AF65-F5344CB8AC3E}">
        <p14:creationId xmlns:p14="http://schemas.microsoft.com/office/powerpoint/2010/main" val="1784954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5080">
              <a:lnSpc>
                <a:spcPct val="100000"/>
              </a:lnSpc>
              <a:spcBef>
                <a:spcPts val="100"/>
              </a:spcBef>
            </a:pPr>
            <a:r>
              <a:rPr lang="en-CA" sz="1200" spc="-95" dirty="0">
                <a:latin typeface="Arial"/>
                <a:cs typeface="Arial"/>
              </a:rPr>
              <a:t>The</a:t>
            </a:r>
            <a:r>
              <a:rPr lang="en-CA" sz="1200" spc="-55" dirty="0">
                <a:latin typeface="Arial"/>
                <a:cs typeface="Arial"/>
              </a:rPr>
              <a:t> </a:t>
            </a:r>
            <a:r>
              <a:rPr lang="en-CA" sz="1200" spc="-35" dirty="0">
                <a:latin typeface="Arial"/>
                <a:cs typeface="Arial"/>
              </a:rPr>
              <a:t>lecture</a:t>
            </a:r>
            <a:r>
              <a:rPr lang="en-CA" sz="1200" spc="-65" dirty="0">
                <a:latin typeface="Arial"/>
                <a:cs typeface="Arial"/>
              </a:rPr>
              <a:t> </a:t>
            </a:r>
            <a:r>
              <a:rPr lang="en-CA" sz="1200" spc="-75" dirty="0">
                <a:latin typeface="Arial"/>
                <a:cs typeface="Arial"/>
              </a:rPr>
              <a:t>is</a:t>
            </a:r>
            <a:r>
              <a:rPr lang="en-CA" sz="1200" spc="-45" dirty="0">
                <a:latin typeface="Arial"/>
                <a:cs typeface="Arial"/>
              </a:rPr>
              <a:t> </a:t>
            </a:r>
            <a:r>
              <a:rPr lang="en-CA" sz="1200" spc="-25" dirty="0">
                <a:latin typeface="Arial"/>
                <a:cs typeface="Arial"/>
              </a:rPr>
              <a:t>split</a:t>
            </a:r>
            <a:r>
              <a:rPr lang="en-CA" sz="1200" spc="-45" dirty="0">
                <a:latin typeface="Arial"/>
                <a:cs typeface="Arial"/>
              </a:rPr>
              <a:t> </a:t>
            </a:r>
            <a:r>
              <a:rPr lang="en-CA" sz="1200" spc="-10" dirty="0">
                <a:latin typeface="Arial"/>
                <a:cs typeface="Arial"/>
              </a:rPr>
              <a:t>into</a:t>
            </a:r>
            <a:r>
              <a:rPr lang="en-CA" sz="1200" spc="-55" dirty="0">
                <a:latin typeface="Arial"/>
                <a:cs typeface="Arial"/>
              </a:rPr>
              <a:t> </a:t>
            </a:r>
            <a:r>
              <a:rPr lang="en-CA" sz="1200" spc="-20" dirty="0">
                <a:latin typeface="Arial"/>
                <a:cs typeface="Arial"/>
              </a:rPr>
              <a:t>four</a:t>
            </a:r>
            <a:r>
              <a:rPr lang="en-CA" sz="1200" spc="-80" dirty="0">
                <a:latin typeface="Arial"/>
                <a:cs typeface="Arial"/>
              </a:rPr>
              <a:t> </a:t>
            </a:r>
            <a:r>
              <a:rPr lang="en-CA" sz="1200" spc="-45" dirty="0">
                <a:latin typeface="Arial"/>
                <a:cs typeface="Arial"/>
              </a:rPr>
              <a:t>parts.</a:t>
            </a:r>
            <a:r>
              <a:rPr lang="en-CA" sz="1200" spc="-75" dirty="0">
                <a:latin typeface="Arial"/>
                <a:cs typeface="Arial"/>
              </a:rPr>
              <a:t> </a:t>
            </a:r>
            <a:r>
              <a:rPr lang="en-CA" sz="1200" spc="-40" dirty="0">
                <a:latin typeface="Arial"/>
                <a:cs typeface="Arial"/>
              </a:rPr>
              <a:t>In</a:t>
            </a:r>
            <a:r>
              <a:rPr lang="en-CA" sz="1200" spc="-55" dirty="0">
                <a:latin typeface="Arial"/>
                <a:cs typeface="Arial"/>
              </a:rPr>
              <a:t> </a:t>
            </a:r>
            <a:r>
              <a:rPr lang="en-CA" sz="1200" spc="-20" dirty="0">
                <a:latin typeface="Arial"/>
                <a:cs typeface="Arial"/>
              </a:rPr>
              <a:t>the</a:t>
            </a:r>
            <a:r>
              <a:rPr lang="en-CA" sz="1200" spc="-55" dirty="0">
                <a:latin typeface="Arial"/>
                <a:cs typeface="Arial"/>
              </a:rPr>
              <a:t> </a:t>
            </a:r>
            <a:r>
              <a:rPr lang="en-CA" sz="1200" spc="-10" dirty="0">
                <a:latin typeface="Arial"/>
                <a:cs typeface="Arial"/>
              </a:rPr>
              <a:t>first</a:t>
            </a:r>
            <a:r>
              <a:rPr lang="en-CA" sz="1200" spc="-65" dirty="0">
                <a:latin typeface="Arial"/>
                <a:cs typeface="Arial"/>
              </a:rPr>
              <a:t> </a:t>
            </a:r>
            <a:r>
              <a:rPr lang="en-CA" sz="1200" dirty="0">
                <a:latin typeface="Arial"/>
                <a:cs typeface="Arial"/>
              </a:rPr>
              <a:t>two</a:t>
            </a:r>
            <a:r>
              <a:rPr lang="en-CA" sz="1200" spc="-25" dirty="0">
                <a:latin typeface="Arial"/>
                <a:cs typeface="Arial"/>
              </a:rPr>
              <a:t> </a:t>
            </a:r>
            <a:r>
              <a:rPr lang="en-CA" sz="1200" spc="-45" dirty="0">
                <a:latin typeface="Arial"/>
                <a:cs typeface="Arial"/>
              </a:rPr>
              <a:t>parts</a:t>
            </a:r>
            <a:r>
              <a:rPr lang="en-CA" sz="1200" spc="-70" dirty="0">
                <a:latin typeface="Arial"/>
                <a:cs typeface="Arial"/>
              </a:rPr>
              <a:t> </a:t>
            </a:r>
            <a:r>
              <a:rPr lang="en-CA" sz="1200" spc="-60" dirty="0">
                <a:latin typeface="Arial"/>
                <a:cs typeface="Arial"/>
              </a:rPr>
              <a:t>we</a:t>
            </a:r>
            <a:r>
              <a:rPr lang="en-CA" sz="1200" spc="-25" dirty="0">
                <a:latin typeface="Arial"/>
                <a:cs typeface="Arial"/>
              </a:rPr>
              <a:t> </a:t>
            </a:r>
            <a:r>
              <a:rPr lang="en-CA" sz="1200" dirty="0">
                <a:latin typeface="Arial"/>
                <a:cs typeface="Arial"/>
              </a:rPr>
              <a:t>will</a:t>
            </a:r>
            <a:r>
              <a:rPr lang="en-CA" sz="1200" spc="-45" dirty="0">
                <a:latin typeface="Arial"/>
                <a:cs typeface="Arial"/>
              </a:rPr>
              <a:t> </a:t>
            </a:r>
            <a:r>
              <a:rPr lang="en-CA" sz="1200" spc="-25" dirty="0">
                <a:latin typeface="Arial"/>
                <a:cs typeface="Arial"/>
              </a:rPr>
              <a:t>talk</a:t>
            </a:r>
            <a:r>
              <a:rPr lang="en-CA" sz="1200" spc="-50" dirty="0">
                <a:latin typeface="Arial"/>
                <a:cs typeface="Arial"/>
              </a:rPr>
              <a:t> </a:t>
            </a:r>
            <a:r>
              <a:rPr lang="en-CA" sz="1200" spc="-35" dirty="0">
                <a:latin typeface="Arial"/>
                <a:cs typeface="Arial"/>
              </a:rPr>
              <a:t>about</a:t>
            </a:r>
            <a:r>
              <a:rPr lang="en-CA" sz="1200" spc="-75" dirty="0">
                <a:latin typeface="Arial"/>
                <a:cs typeface="Arial"/>
              </a:rPr>
              <a:t> </a:t>
            </a:r>
            <a:r>
              <a:rPr lang="en-CA" sz="1200" spc="-10" dirty="0">
                <a:latin typeface="Arial"/>
                <a:cs typeface="Arial"/>
              </a:rPr>
              <a:t>Multivariate </a:t>
            </a:r>
            <a:r>
              <a:rPr lang="en-CA" sz="1200" spc="-40" dirty="0">
                <a:latin typeface="Arial"/>
                <a:cs typeface="Arial"/>
              </a:rPr>
              <a:t>linear</a:t>
            </a:r>
            <a:r>
              <a:rPr lang="en-CA" sz="1200" spc="-20" dirty="0">
                <a:latin typeface="Arial"/>
                <a:cs typeface="Arial"/>
              </a:rPr>
              <a:t> </a:t>
            </a:r>
            <a:r>
              <a:rPr lang="en-CA" sz="1200" spc="-65" dirty="0">
                <a:latin typeface="Arial"/>
                <a:cs typeface="Arial"/>
              </a:rPr>
              <a:t>regression,</a:t>
            </a:r>
            <a:r>
              <a:rPr lang="en-CA" sz="1200" spc="-20" dirty="0">
                <a:latin typeface="Arial"/>
                <a:cs typeface="Arial"/>
              </a:rPr>
              <a:t> </a:t>
            </a:r>
            <a:r>
              <a:rPr lang="en-CA" sz="1200" spc="-50" dirty="0">
                <a:latin typeface="Arial"/>
                <a:cs typeface="Arial"/>
              </a:rPr>
              <a:t>including</a:t>
            </a:r>
            <a:r>
              <a:rPr lang="en-CA" sz="1200" spc="-35" dirty="0">
                <a:latin typeface="Arial"/>
                <a:cs typeface="Arial"/>
              </a:rPr>
              <a:t> </a:t>
            </a:r>
            <a:r>
              <a:rPr lang="en-CA" sz="1200" spc="-45" dirty="0">
                <a:latin typeface="Arial"/>
                <a:cs typeface="Arial"/>
              </a:rPr>
              <a:t>mathematical</a:t>
            </a:r>
            <a:r>
              <a:rPr lang="en-CA" sz="1200" spc="-5" dirty="0">
                <a:latin typeface="Arial"/>
                <a:cs typeface="Arial"/>
              </a:rPr>
              <a:t> </a:t>
            </a:r>
            <a:r>
              <a:rPr lang="en-CA" sz="1200" spc="-25" dirty="0">
                <a:latin typeface="Arial"/>
                <a:cs typeface="Arial"/>
              </a:rPr>
              <a:t>formulation,</a:t>
            </a:r>
            <a:r>
              <a:rPr lang="en-CA" sz="1200" spc="-5" dirty="0">
                <a:latin typeface="Arial"/>
                <a:cs typeface="Arial"/>
              </a:rPr>
              <a:t> </a:t>
            </a:r>
            <a:r>
              <a:rPr lang="en-CA" sz="1200" spc="-10" dirty="0">
                <a:latin typeface="Arial"/>
                <a:cs typeface="Arial"/>
              </a:rPr>
              <a:t>fitting</a:t>
            </a:r>
            <a:r>
              <a:rPr lang="en-CA" sz="1200" spc="-35" dirty="0">
                <a:latin typeface="Arial"/>
                <a:cs typeface="Arial"/>
              </a:rPr>
              <a:t> </a:t>
            </a:r>
            <a:r>
              <a:rPr lang="en-CA" sz="1200" spc="-65" dirty="0">
                <a:latin typeface="Arial"/>
                <a:cs typeface="Arial"/>
              </a:rPr>
              <a:t>and</a:t>
            </a:r>
            <a:r>
              <a:rPr lang="en-CA" sz="1200" spc="-15" dirty="0">
                <a:latin typeface="Arial"/>
                <a:cs typeface="Arial"/>
              </a:rPr>
              <a:t> </a:t>
            </a:r>
            <a:r>
              <a:rPr lang="en-CA" sz="1200" spc="-10" dirty="0">
                <a:latin typeface="Arial"/>
                <a:cs typeface="Arial"/>
              </a:rPr>
              <a:t>evaluation.</a:t>
            </a:r>
            <a:endParaRPr lang="en-CA" sz="1200" dirty="0">
              <a:latin typeface="Arial"/>
              <a:cs typeface="Arial"/>
            </a:endParaRPr>
          </a:p>
          <a:p>
            <a:pPr marL="12700" marR="618490">
              <a:lnSpc>
                <a:spcPct val="100000"/>
              </a:lnSpc>
              <a:spcBef>
                <a:spcPts val="430"/>
              </a:spcBef>
            </a:pPr>
            <a:r>
              <a:rPr lang="en-CA" sz="1200" spc="-40" dirty="0">
                <a:latin typeface="Arial"/>
                <a:cs typeface="Arial"/>
              </a:rPr>
              <a:t>In</a:t>
            </a:r>
            <a:r>
              <a:rPr lang="en-CA" sz="1200" spc="-55" dirty="0">
                <a:latin typeface="Arial"/>
                <a:cs typeface="Arial"/>
              </a:rPr>
              <a:t> </a:t>
            </a:r>
            <a:r>
              <a:rPr lang="en-CA" sz="1200" spc="-20" dirty="0">
                <a:latin typeface="Arial"/>
                <a:cs typeface="Arial"/>
              </a:rPr>
              <a:t>the</a:t>
            </a:r>
            <a:r>
              <a:rPr lang="en-CA" sz="1200" spc="-60" dirty="0">
                <a:latin typeface="Arial"/>
                <a:cs typeface="Arial"/>
              </a:rPr>
              <a:t> </a:t>
            </a:r>
            <a:r>
              <a:rPr lang="en-CA" sz="1200" spc="-10" dirty="0">
                <a:latin typeface="Arial"/>
                <a:cs typeface="Arial"/>
              </a:rPr>
              <a:t>third</a:t>
            </a:r>
            <a:r>
              <a:rPr lang="en-CA" sz="1200" spc="-75" dirty="0">
                <a:latin typeface="Arial"/>
                <a:cs typeface="Arial"/>
              </a:rPr>
              <a:t> </a:t>
            </a:r>
            <a:r>
              <a:rPr lang="en-CA" sz="1200" spc="-20" dirty="0">
                <a:latin typeface="Arial"/>
                <a:cs typeface="Arial"/>
              </a:rPr>
              <a:t>part</a:t>
            </a:r>
            <a:r>
              <a:rPr lang="en-CA" sz="1200" spc="-75" dirty="0">
                <a:latin typeface="Arial"/>
                <a:cs typeface="Arial"/>
              </a:rPr>
              <a:t> </a:t>
            </a:r>
            <a:r>
              <a:rPr lang="en-CA" sz="1200" spc="-60" dirty="0">
                <a:latin typeface="Arial"/>
                <a:cs typeface="Arial"/>
              </a:rPr>
              <a:t>we</a:t>
            </a:r>
            <a:r>
              <a:rPr lang="en-CA" sz="1200" spc="-25" dirty="0">
                <a:latin typeface="Arial"/>
                <a:cs typeface="Arial"/>
              </a:rPr>
              <a:t> </a:t>
            </a:r>
            <a:r>
              <a:rPr lang="en-CA" sz="1200" dirty="0">
                <a:latin typeface="Arial"/>
                <a:cs typeface="Arial"/>
              </a:rPr>
              <a:t>will</a:t>
            </a:r>
            <a:r>
              <a:rPr lang="en-CA" sz="1200" spc="-30" dirty="0">
                <a:latin typeface="Arial"/>
                <a:cs typeface="Arial"/>
              </a:rPr>
              <a:t> </a:t>
            </a:r>
            <a:r>
              <a:rPr lang="en-CA" sz="1200" spc="-60" dirty="0">
                <a:latin typeface="Arial"/>
                <a:cs typeface="Arial"/>
              </a:rPr>
              <a:t>show</a:t>
            </a:r>
            <a:r>
              <a:rPr lang="en-CA" sz="1200" spc="-45" dirty="0">
                <a:latin typeface="Arial"/>
                <a:cs typeface="Arial"/>
              </a:rPr>
              <a:t> </a:t>
            </a:r>
            <a:r>
              <a:rPr lang="en-CA" sz="1200" spc="-30" dirty="0">
                <a:latin typeface="Arial"/>
                <a:cs typeface="Arial"/>
              </a:rPr>
              <a:t>how</a:t>
            </a:r>
            <a:r>
              <a:rPr lang="en-CA" sz="1200" spc="-50" dirty="0">
                <a:latin typeface="Arial"/>
                <a:cs typeface="Arial"/>
              </a:rPr>
              <a:t> </a:t>
            </a:r>
            <a:r>
              <a:rPr lang="en-CA" sz="1200" spc="-60" dirty="0">
                <a:latin typeface="Arial"/>
                <a:cs typeface="Arial"/>
              </a:rPr>
              <a:t>penalised</a:t>
            </a:r>
            <a:r>
              <a:rPr lang="en-CA" sz="1200" spc="-70" dirty="0">
                <a:latin typeface="Arial"/>
                <a:cs typeface="Arial"/>
              </a:rPr>
              <a:t> </a:t>
            </a:r>
            <a:r>
              <a:rPr lang="en-CA" sz="1200" spc="-65" dirty="0">
                <a:latin typeface="Arial"/>
                <a:cs typeface="Arial"/>
              </a:rPr>
              <a:t>regression </a:t>
            </a:r>
            <a:r>
              <a:rPr lang="en-CA" sz="1200" spc="-55" dirty="0">
                <a:latin typeface="Arial"/>
                <a:cs typeface="Arial"/>
              </a:rPr>
              <a:t>models</a:t>
            </a:r>
            <a:r>
              <a:rPr lang="en-CA" sz="1200" dirty="0">
                <a:latin typeface="Arial"/>
                <a:cs typeface="Arial"/>
              </a:rPr>
              <a:t> </a:t>
            </a:r>
            <a:r>
              <a:rPr lang="en-CA" sz="1200" spc="-85" dirty="0">
                <a:latin typeface="Arial"/>
                <a:cs typeface="Arial"/>
              </a:rPr>
              <a:t>can</a:t>
            </a:r>
            <a:r>
              <a:rPr lang="en-CA" sz="1200" spc="-35" dirty="0">
                <a:latin typeface="Arial"/>
                <a:cs typeface="Arial"/>
              </a:rPr>
              <a:t> </a:t>
            </a:r>
            <a:r>
              <a:rPr lang="en-CA" sz="1200" spc="-10" dirty="0">
                <a:latin typeface="Arial"/>
                <a:cs typeface="Arial"/>
              </a:rPr>
              <a:t>prevent overfitting.</a:t>
            </a:r>
            <a:endParaRPr lang="en-CA" sz="1200" dirty="0">
              <a:latin typeface="Arial"/>
              <a:cs typeface="Arial"/>
            </a:endParaRPr>
          </a:p>
          <a:p>
            <a:pPr marL="12700">
              <a:lnSpc>
                <a:spcPct val="100000"/>
              </a:lnSpc>
              <a:spcBef>
                <a:spcPts val="430"/>
              </a:spcBef>
            </a:pPr>
            <a:r>
              <a:rPr lang="en-CA" sz="1200" spc="-40" dirty="0">
                <a:latin typeface="Arial"/>
                <a:cs typeface="Arial"/>
              </a:rPr>
              <a:t>In</a:t>
            </a:r>
            <a:r>
              <a:rPr lang="en-CA" sz="1200" spc="-45" dirty="0">
                <a:latin typeface="Arial"/>
                <a:cs typeface="Arial"/>
              </a:rPr>
              <a:t> </a:t>
            </a:r>
            <a:r>
              <a:rPr lang="en-CA" sz="1200" spc="-20" dirty="0">
                <a:latin typeface="Arial"/>
                <a:cs typeface="Arial"/>
              </a:rPr>
              <a:t>the</a:t>
            </a:r>
            <a:r>
              <a:rPr lang="en-CA" sz="1200" spc="-55" dirty="0">
                <a:latin typeface="Arial"/>
                <a:cs typeface="Arial"/>
              </a:rPr>
              <a:t> </a:t>
            </a:r>
            <a:r>
              <a:rPr lang="en-CA" sz="1200" spc="-25" dirty="0">
                <a:latin typeface="Arial"/>
                <a:cs typeface="Arial"/>
              </a:rPr>
              <a:t>final</a:t>
            </a:r>
            <a:r>
              <a:rPr lang="en-CA" sz="1200" spc="-50" dirty="0">
                <a:latin typeface="Arial"/>
                <a:cs typeface="Arial"/>
              </a:rPr>
              <a:t> </a:t>
            </a:r>
            <a:r>
              <a:rPr lang="en-CA" sz="1200" spc="-20" dirty="0">
                <a:latin typeface="Arial"/>
                <a:cs typeface="Arial"/>
              </a:rPr>
              <a:t>part</a:t>
            </a:r>
            <a:r>
              <a:rPr lang="en-CA" sz="1200" spc="-50" dirty="0">
                <a:latin typeface="Arial"/>
                <a:cs typeface="Arial"/>
              </a:rPr>
              <a:t> </a:t>
            </a:r>
            <a:r>
              <a:rPr lang="en-CA" sz="1200" spc="-60" dirty="0">
                <a:latin typeface="Arial"/>
                <a:cs typeface="Arial"/>
              </a:rPr>
              <a:t>we</a:t>
            </a:r>
            <a:r>
              <a:rPr lang="en-CA" sz="1200" spc="-15" dirty="0">
                <a:latin typeface="Arial"/>
                <a:cs typeface="Arial"/>
              </a:rPr>
              <a:t> </a:t>
            </a:r>
            <a:r>
              <a:rPr lang="en-CA" sz="1200" dirty="0">
                <a:latin typeface="Arial"/>
                <a:cs typeface="Arial"/>
              </a:rPr>
              <a:t>will</a:t>
            </a:r>
            <a:r>
              <a:rPr lang="en-CA" sz="1200" spc="-30" dirty="0">
                <a:latin typeface="Arial"/>
                <a:cs typeface="Arial"/>
              </a:rPr>
              <a:t> </a:t>
            </a:r>
            <a:r>
              <a:rPr lang="en-CA" sz="1200" spc="-85" dirty="0">
                <a:latin typeface="Arial"/>
                <a:cs typeface="Arial"/>
              </a:rPr>
              <a:t>discuss</a:t>
            </a:r>
            <a:r>
              <a:rPr lang="en-CA" sz="1200" spc="-20" dirty="0">
                <a:latin typeface="Arial"/>
                <a:cs typeface="Arial"/>
              </a:rPr>
              <a:t> </a:t>
            </a:r>
            <a:r>
              <a:rPr lang="en-CA" sz="1200" spc="-40" dirty="0">
                <a:latin typeface="Arial"/>
                <a:cs typeface="Arial"/>
              </a:rPr>
              <a:t>non-linear</a:t>
            </a:r>
            <a:r>
              <a:rPr lang="en-CA" sz="1200" spc="-85" dirty="0">
                <a:latin typeface="Arial"/>
                <a:cs typeface="Arial"/>
              </a:rPr>
              <a:t> </a:t>
            </a:r>
            <a:r>
              <a:rPr lang="en-CA" sz="1200" spc="-65" dirty="0">
                <a:latin typeface="Arial"/>
                <a:cs typeface="Arial"/>
              </a:rPr>
              <a:t>regression</a:t>
            </a:r>
            <a:r>
              <a:rPr lang="en-CA" sz="1200" spc="-40" dirty="0">
                <a:latin typeface="Arial"/>
                <a:cs typeface="Arial"/>
              </a:rPr>
              <a:t> </a:t>
            </a:r>
            <a:r>
              <a:rPr lang="en-CA" sz="1200" spc="-65" dirty="0">
                <a:latin typeface="Arial"/>
                <a:cs typeface="Arial"/>
              </a:rPr>
              <a:t>and</a:t>
            </a:r>
            <a:r>
              <a:rPr lang="en-CA" sz="1200" spc="-55" dirty="0">
                <a:latin typeface="Arial"/>
                <a:cs typeface="Arial"/>
              </a:rPr>
              <a:t> </a:t>
            </a:r>
            <a:r>
              <a:rPr lang="en-CA" sz="1200" spc="-40" dirty="0">
                <a:latin typeface="Arial"/>
                <a:cs typeface="Arial"/>
              </a:rPr>
              <a:t>introduce</a:t>
            </a:r>
            <a:r>
              <a:rPr lang="en-CA" sz="1200" spc="-50" dirty="0">
                <a:latin typeface="Arial"/>
                <a:cs typeface="Arial"/>
              </a:rPr>
              <a:t> </a:t>
            </a:r>
            <a:r>
              <a:rPr lang="en-CA" sz="1200" spc="-20" dirty="0">
                <a:latin typeface="Arial"/>
                <a:cs typeface="Arial"/>
              </a:rPr>
              <a:t>the</a:t>
            </a:r>
            <a:r>
              <a:rPr lang="en-CA" sz="1200" spc="-55" dirty="0">
                <a:latin typeface="Arial"/>
                <a:cs typeface="Arial"/>
              </a:rPr>
              <a:t> </a:t>
            </a:r>
            <a:r>
              <a:rPr lang="en-CA" sz="1200" spc="-50" dirty="0">
                <a:latin typeface="Arial"/>
                <a:cs typeface="Arial"/>
              </a:rPr>
              <a:t>kernel</a:t>
            </a:r>
            <a:r>
              <a:rPr lang="en-CA" sz="1200" spc="-45" dirty="0">
                <a:latin typeface="Arial"/>
                <a:cs typeface="Arial"/>
              </a:rPr>
              <a:t> </a:t>
            </a:r>
            <a:r>
              <a:rPr lang="en-CA" sz="1200" spc="-10" dirty="0">
                <a:latin typeface="Arial"/>
                <a:cs typeface="Arial"/>
              </a:rPr>
              <a:t>trick.</a:t>
            </a:r>
            <a:endParaRPr lang="en-CA" sz="1200" dirty="0">
              <a:latin typeface="Arial"/>
              <a:cs typeface="Arial"/>
            </a:endParaRP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3</a:t>
            </a:fld>
            <a:endParaRPr lang="en-CA"/>
          </a:p>
        </p:txBody>
      </p:sp>
    </p:spTree>
    <p:extLst>
      <p:ext uri="{BB962C8B-B14F-4D97-AF65-F5344CB8AC3E}">
        <p14:creationId xmlns:p14="http://schemas.microsoft.com/office/powerpoint/2010/main" val="2242859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34</a:t>
            </a:fld>
            <a:endParaRPr lang="en-CA"/>
          </a:p>
        </p:txBody>
      </p:sp>
    </p:spTree>
    <p:extLst>
      <p:ext uri="{BB962C8B-B14F-4D97-AF65-F5344CB8AC3E}">
        <p14:creationId xmlns:p14="http://schemas.microsoft.com/office/powerpoint/2010/main" val="657243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dirty="0">
                <a:solidFill>
                  <a:srgbClr val="212121"/>
                </a:solidFill>
                <a:effectLst/>
                <a:latin typeface="Roboto" panose="02000000000000000000" pitchFamily="2" charset="0"/>
              </a:rPr>
              <a:t>In the next step we will create a linear regression model and calculate RMSE on the whole set. Use the function </a:t>
            </a:r>
            <a:r>
              <a:rPr lang="en-CA" dirty="0"/>
              <a:t>RMSE</a:t>
            </a:r>
            <a:r>
              <a:rPr lang="en-CA" b="0" i="0" u="none" strike="noStrike" dirty="0">
                <a:solidFill>
                  <a:srgbClr val="212121"/>
                </a:solidFill>
                <a:effectLst/>
                <a:latin typeface="Roboto" panose="02000000000000000000" pitchFamily="2" charset="0"/>
              </a:rPr>
              <a:t> that we have created previously. Fill in the code below and run it.</a:t>
            </a:r>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38</a:t>
            </a:fld>
            <a:endParaRPr lang="en-CA"/>
          </a:p>
        </p:txBody>
      </p:sp>
    </p:spTree>
    <p:extLst>
      <p:ext uri="{BB962C8B-B14F-4D97-AF65-F5344CB8AC3E}">
        <p14:creationId xmlns:p14="http://schemas.microsoft.com/office/powerpoint/2010/main" val="1472230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dirty="0">
                <a:solidFill>
                  <a:srgbClr val="212121"/>
                </a:solidFill>
                <a:effectLst/>
                <a:latin typeface="Roboto" panose="02000000000000000000" pitchFamily="2" charset="0"/>
              </a:rPr>
              <a:t>Now let's calculate the cross-validated RMSE for the three different feature matrices. You can use function </a:t>
            </a:r>
            <a:r>
              <a:rPr lang="en-CA" dirty="0"/>
              <a:t>RMSE_CV</a:t>
            </a:r>
            <a:r>
              <a:rPr lang="en-CA" b="0" i="0" u="none" strike="noStrike" dirty="0">
                <a:solidFill>
                  <a:srgbClr val="212121"/>
                </a:solidFill>
                <a:effectLst/>
                <a:latin typeface="Roboto" panose="02000000000000000000" pitchFamily="2" charset="0"/>
              </a:rPr>
              <a:t> that we created before to calculate and print out the scores.</a:t>
            </a:r>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39</a:t>
            </a:fld>
            <a:endParaRPr lang="en-CA"/>
          </a:p>
        </p:txBody>
      </p:sp>
    </p:spTree>
    <p:extLst>
      <p:ext uri="{BB962C8B-B14F-4D97-AF65-F5344CB8AC3E}">
        <p14:creationId xmlns:p14="http://schemas.microsoft.com/office/powerpoint/2010/main" val="2134162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spc="-105" dirty="0">
                <a:latin typeface="Arial"/>
                <a:cs typeface="Arial"/>
              </a:rPr>
              <a:t>We</a:t>
            </a:r>
            <a:r>
              <a:rPr lang="en-CA" sz="1200" spc="-40" dirty="0">
                <a:latin typeface="Arial"/>
                <a:cs typeface="Arial"/>
              </a:rPr>
              <a:t> </a:t>
            </a:r>
            <a:r>
              <a:rPr lang="en-CA" sz="1200" dirty="0">
                <a:latin typeface="Arial"/>
                <a:cs typeface="Arial"/>
              </a:rPr>
              <a:t>will</a:t>
            </a:r>
            <a:r>
              <a:rPr lang="en-CA" sz="1200" spc="-35" dirty="0">
                <a:latin typeface="Arial"/>
                <a:cs typeface="Arial"/>
              </a:rPr>
              <a:t> </a:t>
            </a:r>
            <a:r>
              <a:rPr lang="en-CA" sz="1200" spc="-25" dirty="0">
                <a:latin typeface="Arial"/>
                <a:cs typeface="Arial"/>
              </a:rPr>
              <a:t>start</a:t>
            </a:r>
            <a:r>
              <a:rPr lang="en-CA" sz="1200" spc="-50" dirty="0">
                <a:latin typeface="Arial"/>
                <a:cs typeface="Arial"/>
              </a:rPr>
              <a:t> </a:t>
            </a:r>
            <a:r>
              <a:rPr lang="en-CA" sz="1200" dirty="0">
                <a:latin typeface="Arial"/>
                <a:cs typeface="Arial"/>
              </a:rPr>
              <a:t>with</a:t>
            </a:r>
            <a:r>
              <a:rPr lang="en-CA" sz="1200" spc="-30" dirty="0">
                <a:latin typeface="Arial"/>
                <a:cs typeface="Arial"/>
              </a:rPr>
              <a:t> </a:t>
            </a:r>
            <a:r>
              <a:rPr lang="en-CA" sz="1200" spc="-45" dirty="0">
                <a:latin typeface="Arial"/>
                <a:cs typeface="Arial"/>
              </a:rPr>
              <a:t>mathematical</a:t>
            </a:r>
            <a:r>
              <a:rPr lang="en-CA" sz="1200" spc="-60" dirty="0">
                <a:latin typeface="Arial"/>
                <a:cs typeface="Arial"/>
              </a:rPr>
              <a:t> </a:t>
            </a:r>
            <a:r>
              <a:rPr lang="en-CA" sz="1200" spc="-25" dirty="0">
                <a:latin typeface="Arial"/>
                <a:cs typeface="Arial"/>
              </a:rPr>
              <a:t>formulation</a:t>
            </a:r>
            <a:r>
              <a:rPr lang="en-CA" sz="1200" spc="-70" dirty="0">
                <a:latin typeface="Arial"/>
                <a:cs typeface="Arial"/>
              </a:rPr>
              <a:t> </a:t>
            </a:r>
            <a:r>
              <a:rPr lang="en-CA" sz="1200" spc="-65" dirty="0">
                <a:latin typeface="Arial"/>
                <a:cs typeface="Arial"/>
              </a:rPr>
              <a:t>and</a:t>
            </a:r>
            <a:r>
              <a:rPr lang="en-CA" sz="1200" spc="-55" dirty="0">
                <a:latin typeface="Arial"/>
                <a:cs typeface="Arial"/>
              </a:rPr>
              <a:t> </a:t>
            </a:r>
            <a:r>
              <a:rPr lang="en-CA" sz="1200" spc="-10" dirty="0">
                <a:latin typeface="Arial"/>
                <a:cs typeface="Arial"/>
              </a:rPr>
              <a:t>fitting</a:t>
            </a:r>
            <a:r>
              <a:rPr lang="en-CA" sz="1200" spc="-75" dirty="0">
                <a:latin typeface="Arial"/>
                <a:cs typeface="Arial"/>
              </a:rPr>
              <a:t> </a:t>
            </a:r>
            <a:r>
              <a:rPr lang="en-CA" sz="1200" dirty="0">
                <a:latin typeface="Arial"/>
                <a:cs typeface="Arial"/>
              </a:rPr>
              <a:t>of</a:t>
            </a:r>
            <a:r>
              <a:rPr lang="en-CA" sz="1200" spc="-40" dirty="0">
                <a:latin typeface="Arial"/>
                <a:cs typeface="Arial"/>
              </a:rPr>
              <a:t> </a:t>
            </a:r>
            <a:r>
              <a:rPr lang="en-CA" sz="1200" spc="-20" dirty="0">
                <a:latin typeface="Arial"/>
                <a:cs typeface="Arial"/>
              </a:rPr>
              <a:t>the</a:t>
            </a:r>
            <a:r>
              <a:rPr lang="en-CA" sz="1200" spc="-60" dirty="0">
                <a:latin typeface="Arial"/>
                <a:cs typeface="Arial"/>
              </a:rPr>
              <a:t> </a:t>
            </a:r>
            <a:r>
              <a:rPr lang="en-CA" sz="1200" spc="-30" dirty="0">
                <a:latin typeface="Arial"/>
                <a:cs typeface="Arial"/>
              </a:rPr>
              <a:t>linear</a:t>
            </a:r>
            <a:r>
              <a:rPr lang="en-CA" sz="1200" spc="-15" dirty="0">
                <a:latin typeface="Arial"/>
                <a:cs typeface="Arial"/>
              </a:rPr>
              <a:t> </a:t>
            </a:r>
            <a:r>
              <a:rPr lang="en-CA" sz="1200" spc="-35" dirty="0">
                <a:latin typeface="Arial"/>
                <a:cs typeface="Arial"/>
              </a:rPr>
              <a:t>regression </a:t>
            </a:r>
            <a:r>
              <a:rPr lang="en-CA" sz="1200" spc="-10" dirty="0">
                <a:latin typeface="Arial"/>
                <a:cs typeface="Arial"/>
              </a:rPr>
              <a:t>model.</a:t>
            </a:r>
            <a:endParaRPr lang="en-CA" sz="1200" dirty="0">
              <a:latin typeface="Arial"/>
              <a:cs typeface="Arial"/>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42F37-C5FA-42E8-87EF-3293A2CB562D}"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6263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We have seen that overfitting in multivariate linear regression can be addressed by reducing the number of features. An alternative is to keep the same features and regularise the model instead. To do that we can add a penalty to the loss function that will discourage weights with very large magnitude. If the penalty is calculated using squared L2 norm of the weight vector (which is equal to sum of squares of the individual weights), it is called Ridge penalty. The hyperparameter lambda determines the strength of the penalty term. The ridge penalty can be expressed in matrix form as w transposed times w. The penalty for a single weight is plotted in this graph. You can see that it is zero for a zero weight, and rises quadratically as the magnitude of the w increases, whether it is negative or positive.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41</a:t>
            </a:fld>
            <a:endParaRPr lang="en-CA"/>
          </a:p>
        </p:txBody>
      </p:sp>
    </p:spTree>
    <p:extLst>
      <p:ext uri="{BB962C8B-B14F-4D97-AF65-F5344CB8AC3E}">
        <p14:creationId xmlns:p14="http://schemas.microsoft.com/office/powerpoint/2010/main" val="2603824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We find the solution w to the Ridge regression problem by minimising the loss function. If we set the derivatives of the loss function with respect to the weight vector w to zero, we obtain an analytical solution to the Ridge regression problem. Note, that we add lambda to the diagonal of the matrix X transposed X before we invert it. This will make the solution less prone to overfitting and the matrix will be always invertible, as long as lambda is sufficiently large. The formula for the gradient descent is also given here. We need to calculate the first derivative of the Ridge loss function to obtain this formula. The derivation is similar to the non-penalised linear regression.</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42</a:t>
            </a:fld>
            <a:endParaRPr lang="en-CA"/>
          </a:p>
        </p:txBody>
      </p:sp>
    </p:spTree>
    <p:extLst>
      <p:ext uri="{BB962C8B-B14F-4D97-AF65-F5344CB8AC3E}">
        <p14:creationId xmlns:p14="http://schemas.microsoft.com/office/powerpoint/2010/main" val="2456253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The hyperparameter lambda is found using cross-validation. In this graph we plotted an example of RMSE depending on the logarithm of lambda, which is calculated on training set (blue dashed line) and through cross-validation (red solid line). You can see that for very small lambda there is very little regularisation. The training error is small, while CV error is large, and dataset is clearly overfitted. As we come closer to the optimal lambda, training RMSE increases and we reach a minimum in CV RMSE. We choose the lambda corresponding to this minimum. As lambda increases further, both training and CV RMSE keep rising until they reach a stable value.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43</a:t>
            </a:fld>
            <a:endParaRPr lang="en-CA"/>
          </a:p>
        </p:txBody>
      </p:sp>
    </p:spTree>
    <p:extLst>
      <p:ext uri="{BB962C8B-B14F-4D97-AF65-F5344CB8AC3E}">
        <p14:creationId xmlns:p14="http://schemas.microsoft.com/office/powerpoint/2010/main" val="383211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In scikit-learn we can implement Ridge regression using the object Ridge. Hyperparameter lambda can be set through parameter alpha. We can find the optimal lambda using the object </a:t>
            </a:r>
            <a:r>
              <a:rPr lang="en-CA" dirty="0" err="1">
                <a:effectLst/>
                <a:latin typeface="Calibri" panose="020F0502020204030204" pitchFamily="34" charset="0"/>
              </a:rPr>
              <a:t>GridSearchCV</a:t>
            </a:r>
            <a:r>
              <a:rPr lang="en-CA" dirty="0">
                <a:effectLst/>
                <a:latin typeface="Calibri" panose="020F0502020204030204" pitchFamily="34" charset="0"/>
              </a:rPr>
              <a:t>. This time it is better to define the parameter grid on logarithmic scale, using  </a:t>
            </a:r>
            <a:r>
              <a:rPr lang="en-CA" dirty="0" err="1">
                <a:effectLst/>
                <a:latin typeface="Calibri" panose="020F0502020204030204" pitchFamily="34" charset="0"/>
              </a:rPr>
              <a:t>numpyfunction</a:t>
            </a:r>
            <a:r>
              <a:rPr lang="en-CA" dirty="0">
                <a:effectLst/>
                <a:latin typeface="Calibri" panose="020F0502020204030204" pitchFamily="34" charset="0"/>
              </a:rPr>
              <a:t> </a:t>
            </a:r>
            <a:r>
              <a:rPr lang="en-CA" dirty="0" err="1">
                <a:effectLst/>
                <a:latin typeface="Calibri" panose="020F0502020204030204" pitchFamily="34" charset="0"/>
              </a:rPr>
              <a:t>logspace</a:t>
            </a:r>
            <a:r>
              <a:rPr lang="en-CA" dirty="0">
                <a:effectLst/>
                <a:latin typeface="Calibri" panose="020F0502020204030204" pitchFamily="34" charset="0"/>
              </a:rPr>
              <a:t>, to achieve good coverage of potential parameter values.</a:t>
            </a:r>
          </a:p>
          <a:p>
            <a:r>
              <a:rPr lang="en-CA" dirty="0">
                <a:effectLst/>
                <a:latin typeface="Calibri" panose="020F0502020204030204" pitchFamily="34" charset="0"/>
              </a:rPr>
              <a:t>Note that feature scaling is now essential, because weights depend on feature ranges and larger weights will be penalised more. Another important implementation detail is that </a:t>
            </a:r>
            <a:r>
              <a:rPr lang="en-CA" dirty="0" err="1">
                <a:effectLst/>
                <a:latin typeface="Calibri" panose="020F0502020204030204" pitchFamily="34" charset="0"/>
              </a:rPr>
              <a:t>scikitlearn</a:t>
            </a:r>
            <a:r>
              <a:rPr lang="en-CA" dirty="0">
                <a:effectLst/>
                <a:latin typeface="Calibri" panose="020F0502020204030204" pitchFamily="34" charset="0"/>
              </a:rPr>
              <a:t> does not penalise the intercept w_0, because this reduces bias error due to the regularisation.</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44</a:t>
            </a:fld>
            <a:endParaRPr lang="en-CA"/>
          </a:p>
        </p:txBody>
      </p:sp>
    </p:spTree>
    <p:extLst>
      <p:ext uri="{BB962C8B-B14F-4D97-AF65-F5344CB8AC3E}">
        <p14:creationId xmlns:p14="http://schemas.microsoft.com/office/powerpoint/2010/main" val="1447223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In this table we give comparison of performance of the Ridge regression for the three different datasets that we already explored for multivariate linear regression. While performance of the datasets with 1 and 6 features is  the same as before, we can see that Ridge regression can take advantage of the larger number of features, and this results in best performance so far, with R2 score 0.91 and RMSE 1.17 weeks.</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45</a:t>
            </a:fld>
            <a:endParaRPr lang="en-CA"/>
          </a:p>
        </p:txBody>
      </p:sp>
    </p:spTree>
    <p:extLst>
      <p:ext uri="{BB962C8B-B14F-4D97-AF65-F5344CB8AC3E}">
        <p14:creationId xmlns:p14="http://schemas.microsoft.com/office/powerpoint/2010/main" val="3374358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Least absolute shrinkage and selection operator, or LASSO, is an alternative regularisation approach to Ridge. Lasso regression penalises weights with large magnitudes using L1 norm, which is equal to sum of absolute values of individual weights. We will show later, that LASSO penalty produces sparser solutions than Ridge. We can express the loss function of the LASSO regression in matrix formulation. We multiply the weight vector with the vector sign(w), which is filled with ones, minus ones and zeros, depending on the sign of the individual weights, to express the absolute value.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46</a:t>
            </a:fld>
            <a:endParaRPr lang="en-CA"/>
          </a:p>
        </p:txBody>
      </p:sp>
    </p:spTree>
    <p:extLst>
      <p:ext uri="{BB962C8B-B14F-4D97-AF65-F5344CB8AC3E}">
        <p14:creationId xmlns:p14="http://schemas.microsoft.com/office/powerpoint/2010/main" val="4825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spc="-105" dirty="0">
                <a:latin typeface="Arial"/>
                <a:cs typeface="Arial"/>
              </a:rPr>
              <a:t>We</a:t>
            </a:r>
            <a:r>
              <a:rPr lang="en-CA" sz="1200" spc="-40" dirty="0">
                <a:latin typeface="Arial"/>
                <a:cs typeface="Arial"/>
              </a:rPr>
              <a:t> </a:t>
            </a:r>
            <a:r>
              <a:rPr lang="en-CA" sz="1200" dirty="0">
                <a:latin typeface="Arial"/>
                <a:cs typeface="Arial"/>
              </a:rPr>
              <a:t>will</a:t>
            </a:r>
            <a:r>
              <a:rPr lang="en-CA" sz="1200" spc="-35" dirty="0">
                <a:latin typeface="Arial"/>
                <a:cs typeface="Arial"/>
              </a:rPr>
              <a:t> </a:t>
            </a:r>
            <a:r>
              <a:rPr lang="en-CA" sz="1200" spc="-25" dirty="0">
                <a:latin typeface="Arial"/>
                <a:cs typeface="Arial"/>
              </a:rPr>
              <a:t>start</a:t>
            </a:r>
            <a:r>
              <a:rPr lang="en-CA" sz="1200" spc="-50" dirty="0">
                <a:latin typeface="Arial"/>
                <a:cs typeface="Arial"/>
              </a:rPr>
              <a:t> </a:t>
            </a:r>
            <a:r>
              <a:rPr lang="en-CA" sz="1200" dirty="0">
                <a:latin typeface="Arial"/>
                <a:cs typeface="Arial"/>
              </a:rPr>
              <a:t>with</a:t>
            </a:r>
            <a:r>
              <a:rPr lang="en-CA" sz="1200" spc="-30" dirty="0">
                <a:latin typeface="Arial"/>
                <a:cs typeface="Arial"/>
              </a:rPr>
              <a:t> </a:t>
            </a:r>
            <a:r>
              <a:rPr lang="en-CA" sz="1200" spc="-45" dirty="0">
                <a:latin typeface="Arial"/>
                <a:cs typeface="Arial"/>
              </a:rPr>
              <a:t>mathematical</a:t>
            </a:r>
            <a:r>
              <a:rPr lang="en-CA" sz="1200" spc="-60" dirty="0">
                <a:latin typeface="Arial"/>
                <a:cs typeface="Arial"/>
              </a:rPr>
              <a:t> </a:t>
            </a:r>
            <a:r>
              <a:rPr lang="en-CA" sz="1200" spc="-25" dirty="0">
                <a:latin typeface="Arial"/>
                <a:cs typeface="Arial"/>
              </a:rPr>
              <a:t>formulation</a:t>
            </a:r>
            <a:r>
              <a:rPr lang="en-CA" sz="1200" spc="-70" dirty="0">
                <a:latin typeface="Arial"/>
                <a:cs typeface="Arial"/>
              </a:rPr>
              <a:t> </a:t>
            </a:r>
            <a:r>
              <a:rPr lang="en-CA" sz="1200" spc="-65" dirty="0">
                <a:latin typeface="Arial"/>
                <a:cs typeface="Arial"/>
              </a:rPr>
              <a:t>and</a:t>
            </a:r>
            <a:r>
              <a:rPr lang="en-CA" sz="1200" spc="-55" dirty="0">
                <a:latin typeface="Arial"/>
                <a:cs typeface="Arial"/>
              </a:rPr>
              <a:t> </a:t>
            </a:r>
            <a:r>
              <a:rPr lang="en-CA" sz="1200" spc="-10" dirty="0">
                <a:latin typeface="Arial"/>
                <a:cs typeface="Arial"/>
              </a:rPr>
              <a:t>fitting</a:t>
            </a:r>
            <a:r>
              <a:rPr lang="en-CA" sz="1200" spc="-75" dirty="0">
                <a:latin typeface="Arial"/>
                <a:cs typeface="Arial"/>
              </a:rPr>
              <a:t> </a:t>
            </a:r>
            <a:r>
              <a:rPr lang="en-CA" sz="1200" dirty="0">
                <a:latin typeface="Arial"/>
                <a:cs typeface="Arial"/>
              </a:rPr>
              <a:t>of</a:t>
            </a:r>
            <a:r>
              <a:rPr lang="en-CA" sz="1200" spc="-40" dirty="0">
                <a:latin typeface="Arial"/>
                <a:cs typeface="Arial"/>
              </a:rPr>
              <a:t> </a:t>
            </a:r>
            <a:r>
              <a:rPr lang="en-CA" sz="1200" spc="-20" dirty="0">
                <a:latin typeface="Arial"/>
                <a:cs typeface="Arial"/>
              </a:rPr>
              <a:t>the</a:t>
            </a:r>
            <a:r>
              <a:rPr lang="en-CA" sz="1200" spc="-60" dirty="0">
                <a:latin typeface="Arial"/>
                <a:cs typeface="Arial"/>
              </a:rPr>
              <a:t> </a:t>
            </a:r>
            <a:r>
              <a:rPr lang="en-CA" sz="1200" spc="-30" dirty="0">
                <a:latin typeface="Arial"/>
                <a:cs typeface="Arial"/>
              </a:rPr>
              <a:t>linear</a:t>
            </a:r>
            <a:r>
              <a:rPr lang="en-CA" sz="1200" spc="-15" dirty="0">
                <a:latin typeface="Arial"/>
                <a:cs typeface="Arial"/>
              </a:rPr>
              <a:t> </a:t>
            </a:r>
            <a:r>
              <a:rPr lang="en-CA" sz="1200" spc="-35" dirty="0">
                <a:latin typeface="Arial"/>
                <a:cs typeface="Arial"/>
              </a:rPr>
              <a:t>regression </a:t>
            </a:r>
            <a:r>
              <a:rPr lang="en-CA" sz="1200" spc="-10" dirty="0">
                <a:latin typeface="Arial"/>
                <a:cs typeface="Arial"/>
              </a:rPr>
              <a:t>model.</a:t>
            </a:r>
            <a:endParaRPr lang="en-CA" sz="1200" dirty="0">
              <a:latin typeface="Arial"/>
              <a:cs typeface="Arial"/>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42F37-C5FA-42E8-87EF-3293A2CB562D}"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267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The LASSO penalty is not differentiable, and an analytical solution therefore does not exist, but we can still calculate a </a:t>
            </a:r>
            <a:r>
              <a:rPr lang="en-CA" dirty="0" err="1">
                <a:effectLst/>
                <a:latin typeface="Calibri" panose="020F0502020204030204" pitchFamily="34" charset="0"/>
              </a:rPr>
              <a:t>subgradientof</a:t>
            </a:r>
            <a:r>
              <a:rPr lang="en-CA" dirty="0">
                <a:effectLst/>
                <a:latin typeface="Calibri" panose="020F0502020204030204" pitchFamily="34" charset="0"/>
              </a:rPr>
              <a:t> L1 norm, which is equal to sign(w). We can still use gradient descent to find the solution, and the iterative formula is given here.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47</a:t>
            </a:fld>
            <a:endParaRPr lang="en-CA"/>
          </a:p>
        </p:txBody>
      </p:sp>
    </p:spTree>
    <p:extLst>
      <p:ext uri="{BB962C8B-B14F-4D97-AF65-F5344CB8AC3E}">
        <p14:creationId xmlns:p14="http://schemas.microsoft.com/office/powerpoint/2010/main" val="3952575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effectLst/>
                <a:latin typeface="Calibri" panose="020F0502020204030204" pitchFamily="34" charset="0"/>
              </a:rPr>
              <a:t>Scikitlearn</a:t>
            </a:r>
            <a:r>
              <a:rPr lang="en-CA" dirty="0">
                <a:effectLst/>
                <a:latin typeface="Calibri" panose="020F0502020204030204" pitchFamily="34" charset="0"/>
              </a:rPr>
              <a:t> object Lasso implements the Lasso regression.  We fit the Lasso regression the same way as the Ridge regression. We set the hyperparameter lambda using the parameter alpha, and find the solution using </a:t>
            </a:r>
            <a:r>
              <a:rPr lang="en-CA" dirty="0" err="1">
                <a:effectLst/>
                <a:latin typeface="Calibri" panose="020F0502020204030204" pitchFamily="34" charset="0"/>
              </a:rPr>
              <a:t>GridSearchCV</a:t>
            </a:r>
            <a:r>
              <a:rPr lang="en-CA" dirty="0">
                <a:effectLst/>
                <a:latin typeface="Calibri" panose="020F0502020204030204" pitchFamily="34" charset="0"/>
              </a:rPr>
              <a:t>, with parameter grid defined on a logarithmic scale.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48</a:t>
            </a:fld>
            <a:endParaRPr lang="en-CA"/>
          </a:p>
        </p:txBody>
      </p:sp>
    </p:spTree>
    <p:extLst>
      <p:ext uri="{BB962C8B-B14F-4D97-AF65-F5344CB8AC3E}">
        <p14:creationId xmlns:p14="http://schemas.microsoft.com/office/powerpoint/2010/main" val="1049895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Let’s have a closer look at differences between Ridge and Lasso regression.  Ridge and Lasso penalties both decrease the magnitude of the weights. We can clearly see that when we plot the weights of different regression models for 86 brain structures. Coefficients of the multivariate linear regression, depicted by blue circles have clearly larger magnitudes than the coefficients of Ridge and Lasso regression depicted by red stars and green triangles. When we compare the Ridge and Lasso penalties we see that Ridge penalises weights with large magnitude more than Lasso, but Lasso penalises weights with small magnitude more than Ridge, and this results in sparsity of Lasso solution. We can see that almost all Ridge weights, depicted by red starts are non-zero. For Lasso, only a small number of weights are non-zero, which we call a sparse solution. Therefore Lasso can be used for feature selection. The results of prediction of age at scan from volumes of 86 brain structures show that Ridge performed better that Lasso for this application.</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49</a:t>
            </a:fld>
            <a:endParaRPr lang="en-CA"/>
          </a:p>
        </p:txBody>
      </p:sp>
    </p:spTree>
    <p:extLst>
      <p:ext uri="{BB962C8B-B14F-4D97-AF65-F5344CB8AC3E}">
        <p14:creationId xmlns:p14="http://schemas.microsoft.com/office/powerpoint/2010/main" val="656330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Finally, let’s have a look at theoretical properties of Ridge and Lasso regression to gain more insight. We can rewrite the penalised regression loss, where R(w) represents the penalty term, as a constrained optimisation problem. We minimise the sum of squared errors (SSE) loss subject to a constraint that the penalty term is smaller or equal to a constant value B. This constant will be related to the hyperparameter lambda. In case of multivariate linear regression, we have no penalty. In this plot we have weight 1 on x axis and weight 2 on y axis. The value of the SSE loss is plotted using the yellow colour for high values and blue colour for low values. The minimum of the SSE loss is shown by the white star. If we now add the Ridge penalty, the L2 norm of the weight vector (w1,w2) will have to be inside or on the boundary of the white circle. For sufficiently small B, this will take the solution closer to zero. If the penalty is L1 norm, the solution will have to be within the diamond shaped region. For sufficiently small penalty, this will also take solution closer to zero, but on a different path.</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50</a:t>
            </a:fld>
            <a:endParaRPr lang="en-CA"/>
          </a:p>
        </p:txBody>
      </p:sp>
    </p:spTree>
    <p:extLst>
      <p:ext uri="{BB962C8B-B14F-4D97-AF65-F5344CB8AC3E}">
        <p14:creationId xmlns:p14="http://schemas.microsoft.com/office/powerpoint/2010/main" val="139482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In this video you can see how B changes of the solution of penalised regression. For large B, the minimum of the SSE loss is inside the region, there is no penalty and lambda is 0.</a:t>
            </a:r>
          </a:p>
          <a:p>
            <a:r>
              <a:rPr lang="en-CA" dirty="0">
                <a:effectLst/>
                <a:latin typeface="Calibri" panose="020F0502020204030204" pitchFamily="34" charset="0"/>
              </a:rPr>
              <a:t>For smaller B minimum of SSE is outside of the region and lambda is non-zero. As B decreases, lambda increases. Note that the solutions do not follow the same paths with increasing lambda. While for Ridge regression the weights decrease together and reach zero at the same time. For Lasso the smaller weight w2 reaches zero first, leaving only w1. Lasso therefore produces sparse solutions if lambda is sufficiently large.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51</a:t>
            </a:fld>
            <a:endParaRPr lang="en-CA"/>
          </a:p>
        </p:txBody>
      </p:sp>
    </p:spTree>
    <p:extLst>
      <p:ext uri="{BB962C8B-B14F-4D97-AF65-F5344CB8AC3E}">
        <p14:creationId xmlns:p14="http://schemas.microsoft.com/office/powerpoint/2010/main" val="3657759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Sometimes linear models cannot accurately capture patterns in the data. Let’s revisit the example of prediction of age at scan from volumes six brain tissues. If we visualise the first feature, cortical volume, we see that the linear model mostly fits well, with cross-validated R2 score 0.88. Let’s have a closer look at this plot. What type of error can we see? What do you think, is it mostly bias, variance or noise?</a:t>
            </a:r>
          </a:p>
          <a:p>
            <a:r>
              <a:rPr lang="en-CA" dirty="0">
                <a:effectLst/>
                <a:latin typeface="Calibri" panose="020F0502020204030204" pitchFamily="34" charset="0"/>
              </a:rPr>
              <a:t>This time we can see some bias error for younger babies, where predicted age seems higher than we would expect from the plotted data. There is very likely no variance error, because this model has very low complexity, with only 2 parameters to fit. There is also noise, but noise error cannot be reduced by tuning the model.</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52</a:t>
            </a:fld>
            <a:endParaRPr lang="en-CA"/>
          </a:p>
        </p:txBody>
      </p:sp>
    </p:spTree>
    <p:extLst>
      <p:ext uri="{BB962C8B-B14F-4D97-AF65-F5344CB8AC3E}">
        <p14:creationId xmlns:p14="http://schemas.microsoft.com/office/powerpoint/2010/main" val="4108270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We can reduce bias error by selecting a non-linear model. This polynomial model fits the dataset better, with no obvious bias and also better cross-validated R2 score 0.9.</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53</a:t>
            </a:fld>
            <a:endParaRPr lang="en-CA"/>
          </a:p>
        </p:txBody>
      </p:sp>
    </p:spTree>
    <p:extLst>
      <p:ext uri="{BB962C8B-B14F-4D97-AF65-F5344CB8AC3E}">
        <p14:creationId xmlns:p14="http://schemas.microsoft.com/office/powerpoint/2010/main" val="2495912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Let’s now have a look how we can formulate a non-linear regression model. In machine learning it is common to consider non-linear feature transformation followed by multivariate linear regression model. We have already seen this when we introduced polynomial regression. In general terms, we denote the non-linear feature transformation by phi, and the prediction model will then become phi x transposed times parameter vector w. </a:t>
            </a:r>
          </a:p>
          <a:p>
            <a:r>
              <a:rPr lang="en-CA" dirty="0">
                <a:effectLst/>
                <a:latin typeface="Calibri" panose="020F0502020204030204" pitchFamily="34" charset="0"/>
              </a:rPr>
              <a:t>Let’s illustrated it using an example of polynomial regression of second degree. If we have 1D feature vector x, the second degree polynomial transformation phi x is a vector 1,x,x squared. The prediction model phi x transposed times w will then become w0 +x times w1 plus x  squared times w2.</a:t>
            </a:r>
          </a:p>
          <a:p>
            <a:r>
              <a:rPr lang="en-CA" dirty="0">
                <a:effectLst/>
                <a:latin typeface="Calibri" panose="020F0502020204030204" pitchFamily="34" charset="0"/>
              </a:rPr>
              <a:t>For 2D feature vector x1 x2 we will have six second degree polynomial features, and we will combine them with multivariate linear model with 6 parameters, one intercept w0 that corresponds to feature 1 and five slopes corresponding to the other features. </a:t>
            </a:r>
          </a:p>
          <a:p>
            <a:r>
              <a:rPr lang="en-CA" dirty="0">
                <a:effectLst/>
                <a:latin typeface="Calibri" panose="020F0502020204030204" pitchFamily="34" charset="0"/>
              </a:rPr>
              <a:t>Note that feature transformation usually increases the dimension of the feature vector. In case of univariate polynomial regression a single feature is transformed to M+1 features, where M is the polynomial degree.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54</a:t>
            </a:fld>
            <a:endParaRPr lang="en-CA"/>
          </a:p>
        </p:txBody>
      </p:sp>
    </p:spTree>
    <p:extLst>
      <p:ext uri="{BB962C8B-B14F-4D97-AF65-F5344CB8AC3E}">
        <p14:creationId xmlns:p14="http://schemas.microsoft.com/office/powerpoint/2010/main" val="369589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The loss function will then become a sum of squared errors between the expected target values </a:t>
            </a:r>
            <a:r>
              <a:rPr lang="en-CA" dirty="0" err="1">
                <a:effectLst/>
                <a:latin typeface="Calibri" panose="020F0502020204030204" pitchFamily="34" charset="0"/>
              </a:rPr>
              <a:t>yiand</a:t>
            </a:r>
            <a:r>
              <a:rPr lang="en-CA" dirty="0">
                <a:effectLst/>
                <a:latin typeface="Calibri" panose="020F0502020204030204" pitchFamily="34" charset="0"/>
              </a:rPr>
              <a:t> the target values predicted using the modified model.</a:t>
            </a:r>
          </a:p>
          <a:p>
            <a:r>
              <a:rPr lang="en-CA" dirty="0">
                <a:effectLst/>
                <a:latin typeface="Calibri" panose="020F0502020204030204" pitchFamily="34" charset="0"/>
              </a:rPr>
              <a:t>Because we tend to significantly increase the number of features by introducing feature transformation, we will include ridge penalty in our non-linear regression model.</a:t>
            </a:r>
          </a:p>
          <a:p>
            <a:r>
              <a:rPr lang="en-CA" dirty="0">
                <a:effectLst/>
                <a:latin typeface="Calibri" panose="020F0502020204030204" pitchFamily="34" charset="0"/>
              </a:rPr>
              <a:t>In this plot you can see how ridge penalty can be useful for polynomial regression. In the plot on the left we have fitted polynomial of 10thdegree to predict age from cortical volume. We can see that model slightly overfitted the data and CV R2 is 0.88. If we add ridge penalty with lambda 0.25, the overfitting is reduced and the CV R2 increases to 0.9.</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55</a:t>
            </a:fld>
            <a:endParaRPr lang="en-CA"/>
          </a:p>
        </p:txBody>
      </p:sp>
    </p:spTree>
    <p:extLst>
      <p:ext uri="{BB962C8B-B14F-4D97-AF65-F5344CB8AC3E}">
        <p14:creationId xmlns:p14="http://schemas.microsoft.com/office/powerpoint/2010/main" val="1381849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The non-linear regression can also be conveniently expressed in matrix formulation. If our original feature vectors are xi and transformed feature vectors are phi xi, then the transformed feature matrix will consist of rows of transformed feature vectors. Non-linear Ridge regression loss is the same as the linear ridge regression loss, except that the original feature matrix X is replaced with transformed feature matrix Phi. The same holds for analytical solution of the non-linear ridge regression.</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56</a:t>
            </a:fld>
            <a:endParaRPr lang="en-CA"/>
          </a:p>
        </p:txBody>
      </p:sp>
    </p:spTree>
    <p:extLst>
      <p:ext uri="{BB962C8B-B14F-4D97-AF65-F5344CB8AC3E}">
        <p14:creationId xmlns:p14="http://schemas.microsoft.com/office/powerpoint/2010/main" val="12210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342F37-C5FA-42E8-87EF-3293A2CB562D}" type="slidenum">
              <a:rPr lang="en-CA" smtClean="0"/>
              <a:t>5</a:t>
            </a:fld>
            <a:endParaRPr lang="en-CA"/>
          </a:p>
        </p:txBody>
      </p:sp>
    </p:spTree>
    <p:extLst>
      <p:ext uri="{BB962C8B-B14F-4D97-AF65-F5344CB8AC3E}">
        <p14:creationId xmlns:p14="http://schemas.microsoft.com/office/powerpoint/2010/main" val="2809870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Polynomial Ridge Regression is implemented is scikit-learn as a pipeline of 3 objects: Polynomial features with no intercept, standard scaler to normalise the features after transformation, and the ridge regression. We choose to model intercept through the ridge regression rather than feature transformation, because this way intercept is not penalised and the regression will perform better.</a:t>
            </a:r>
          </a:p>
          <a:p>
            <a:r>
              <a:rPr lang="en-CA" dirty="0">
                <a:effectLst/>
                <a:latin typeface="Calibri" panose="020F0502020204030204" pitchFamily="34" charset="0"/>
              </a:rPr>
              <a:t>We search for optimal polynomial degree and </a:t>
            </a:r>
            <a:r>
              <a:rPr lang="en-CA" dirty="0" err="1">
                <a:effectLst/>
                <a:latin typeface="Calibri" panose="020F0502020204030204" pitchFamily="34" charset="0"/>
              </a:rPr>
              <a:t>strenghsof</a:t>
            </a:r>
            <a:r>
              <a:rPr lang="en-CA" dirty="0">
                <a:effectLst/>
                <a:latin typeface="Calibri" panose="020F0502020204030204" pitchFamily="34" charset="0"/>
              </a:rPr>
              <a:t> the Ridge penalty alpha using </a:t>
            </a:r>
            <a:r>
              <a:rPr lang="en-CA" dirty="0" err="1">
                <a:effectLst/>
                <a:latin typeface="Calibri" panose="020F0502020204030204" pitchFamily="34" charset="0"/>
              </a:rPr>
              <a:t>GridSearchCV</a:t>
            </a:r>
            <a:r>
              <a:rPr lang="en-CA" dirty="0">
                <a:effectLst/>
                <a:latin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57</a:t>
            </a:fld>
            <a:endParaRPr lang="en-CA"/>
          </a:p>
        </p:txBody>
      </p:sp>
    </p:spTree>
    <p:extLst>
      <p:ext uri="{BB962C8B-B14F-4D97-AF65-F5344CB8AC3E}">
        <p14:creationId xmlns:p14="http://schemas.microsoft.com/office/powerpoint/2010/main" val="28250221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In this table we give comparison of performance of the Polynomial Ridge regression for the datasets with one, six and 86 features.  We achieve the best performance with 6 features and polynomial degree 2, reaching the CV RMSE 0.83 weeks. For 86 features, linear model performed the best.</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58</a:t>
            </a:fld>
            <a:endParaRPr lang="en-CA"/>
          </a:p>
        </p:txBody>
      </p:sp>
    </p:spTree>
    <p:extLst>
      <p:ext uri="{BB962C8B-B14F-4D97-AF65-F5344CB8AC3E}">
        <p14:creationId xmlns:p14="http://schemas.microsoft.com/office/powerpoint/2010/main" val="1661712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To design more versatile non-linear regression models we can use kernel trick. We will define a dual representation a of the parameter vector w. This means that the model will now be parametrised by the vector a, rather than w.</a:t>
            </a:r>
          </a:p>
          <a:p>
            <a:r>
              <a:rPr lang="en-CA" dirty="0">
                <a:effectLst/>
                <a:latin typeface="Calibri" panose="020F0502020204030204" pitchFamily="34" charset="0"/>
              </a:rPr>
              <a:t>Note that the original parameter vector w has one parameter per feature, while the dual representation has one parameter per training sample</a:t>
            </a:r>
          </a:p>
          <a:p>
            <a:r>
              <a:rPr lang="en-CA" dirty="0">
                <a:effectLst/>
                <a:latin typeface="Calibri" panose="020F0502020204030204" pitchFamily="34" charset="0"/>
              </a:rPr>
              <a:t>We will now introduce dual representation into the prediction model, which allows us to define a kernel, that can be calculated from the feature transformation phi as phi x transposed phi xi. The kernel represents similarity between two feature vectors. </a:t>
            </a:r>
          </a:p>
          <a:p>
            <a:r>
              <a:rPr lang="en-CA" dirty="0">
                <a:effectLst/>
                <a:latin typeface="Calibri" panose="020F0502020204030204" pitchFamily="34" charset="0"/>
              </a:rPr>
              <a:t>The most commonly used kernel is Gaussian kernel. For multivariate feature vectors we calculate the Euclidian distance (L2 norm) between them and then apply the kernel.</a:t>
            </a:r>
          </a:p>
          <a:p>
            <a:r>
              <a:rPr lang="en-CA" dirty="0">
                <a:effectLst/>
                <a:latin typeface="Arial" panose="020B0604020202020204" pitchFamily="34" charset="0"/>
              </a:rPr>
              <a:t>49 </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59</a:t>
            </a:fld>
            <a:endParaRPr lang="en-CA"/>
          </a:p>
        </p:txBody>
      </p:sp>
    </p:spTree>
    <p:extLst>
      <p:ext uri="{BB962C8B-B14F-4D97-AF65-F5344CB8AC3E}">
        <p14:creationId xmlns:p14="http://schemas.microsoft.com/office/powerpoint/2010/main" val="4233395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The resulting dual prediction model is a linear combination of the kernels placed around the sample feature vectors. In this plot we can see three samples with feature vectors x1, x2 and x3. The gaussian kernels are placed around them, multiplied by coefficients ai and then summed up to produce the prediction model. We can also see, that large kernels produce smoother models.</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60</a:t>
            </a:fld>
            <a:endParaRPr lang="en-CA"/>
          </a:p>
        </p:txBody>
      </p:sp>
    </p:spTree>
    <p:extLst>
      <p:ext uri="{BB962C8B-B14F-4D97-AF65-F5344CB8AC3E}">
        <p14:creationId xmlns:p14="http://schemas.microsoft.com/office/powerpoint/2010/main" val="769424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Non-linear ridge regression with kernel trick is called Kernel Ridge Regression. So how can we find the dual representation a for kernel ridge regression problem? We will introduce dual representation into non-linear ridge regression loss. Note that K is a Gram matrix of similarities between all pairs of training samples.</a:t>
            </a:r>
          </a:p>
          <a:p>
            <a:r>
              <a:rPr lang="en-CA" dirty="0">
                <a:effectLst/>
                <a:latin typeface="Calibri" panose="020F0502020204030204" pitchFamily="34" charset="0"/>
              </a:rPr>
              <a:t>Here is the analytical solution for the dual representation a that minimises the Kernel Ridge Regression loss.</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61</a:t>
            </a:fld>
            <a:endParaRPr lang="en-CA"/>
          </a:p>
        </p:txBody>
      </p:sp>
    </p:spTree>
    <p:extLst>
      <p:ext uri="{BB962C8B-B14F-4D97-AF65-F5344CB8AC3E}">
        <p14:creationId xmlns:p14="http://schemas.microsoft.com/office/powerpoint/2010/main" val="12412926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We already know that prediction model is the linear combination of the kernels and it can be also written in matrix formulation as k(x) transposed times a, where k(x) is a vector of similarities of a new feature vector with all feature vectors in the training set. The full prediction model is given by this equation.</a:t>
            </a:r>
          </a:p>
          <a:p>
            <a:r>
              <a:rPr lang="en-CA" dirty="0">
                <a:effectLst/>
                <a:latin typeface="Calibri" panose="020F0502020204030204" pitchFamily="34" charset="0"/>
              </a:rPr>
              <a:t>To evaluate the model we need to calculate similarities of each new sample with all the training samples. The model is therefore very flexible and can adapt to the data, however if we have large number of samples, this is a disadvantage, because evaluation of the model will be very slow. In this case it might be better to work with the original parametrisation w.</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62</a:t>
            </a:fld>
            <a:endParaRPr lang="en-CA"/>
          </a:p>
        </p:txBody>
      </p:sp>
    </p:spTree>
    <p:extLst>
      <p:ext uri="{BB962C8B-B14F-4D97-AF65-F5344CB8AC3E}">
        <p14:creationId xmlns:p14="http://schemas.microsoft.com/office/powerpoint/2010/main" val="6491328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In this movie we show Kernel Ridge Regression model fitted to three samples, with increasing standard deviation of the Gaussian kernel. We can see that for small kernels, the predictions between samples are zero, because the feature space is not properly covered with the kernels. The model is therefore overfitted. For large kernels the prediction model is very smooth and potentially underfitted.</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63</a:t>
            </a:fld>
            <a:endParaRPr lang="en-CA"/>
          </a:p>
        </p:txBody>
      </p:sp>
    </p:spTree>
    <p:extLst>
      <p:ext uri="{BB962C8B-B14F-4D97-AF65-F5344CB8AC3E}">
        <p14:creationId xmlns:p14="http://schemas.microsoft.com/office/powerpoint/2010/main" val="19659162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We can also vary the parameter lambda that determines the strength of Ridge penalty. We can see that for large lambda the predictions tend to zero. This is because kernel Ridge regression penalises the intercept.</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64</a:t>
            </a:fld>
            <a:endParaRPr lang="en-CA"/>
          </a:p>
        </p:txBody>
      </p:sp>
    </p:spTree>
    <p:extLst>
      <p:ext uri="{BB962C8B-B14F-4D97-AF65-F5344CB8AC3E}">
        <p14:creationId xmlns:p14="http://schemas.microsoft.com/office/powerpoint/2010/main" val="2239470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If we know the feature transformation, we can calculate the kernel. The linear feature transformation of a feature x is a vector (1,x). </a:t>
            </a:r>
          </a:p>
          <a:p>
            <a:r>
              <a:rPr lang="en-CA" dirty="0">
                <a:effectLst/>
                <a:latin typeface="Calibri" panose="020F0502020204030204" pitchFamily="34" charset="0"/>
              </a:rPr>
              <a:t>We can calculate the kernel kappa(x, x’) as phi x transposed times phi x prime, which results in 1 plus x times x’.</a:t>
            </a:r>
          </a:p>
          <a:p>
            <a:r>
              <a:rPr lang="en-CA" dirty="0">
                <a:effectLst/>
                <a:latin typeface="Calibri" panose="020F0502020204030204" pitchFamily="34" charset="0"/>
              </a:rPr>
              <a:t>Kernel Ridge regression with linear kernel gives us linear ridge regression</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65</a:t>
            </a:fld>
            <a:endParaRPr lang="en-CA"/>
          </a:p>
        </p:txBody>
      </p:sp>
    </p:spTree>
    <p:extLst>
      <p:ext uri="{BB962C8B-B14F-4D97-AF65-F5344CB8AC3E}">
        <p14:creationId xmlns:p14="http://schemas.microsoft.com/office/powerpoint/2010/main" val="19493474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Similarly, we can calculate polynomial kernel. Polynomial feature transformation of second degree transformed feature x to the vector 1, x, x squared. The polynomial kernel of second degree is 1+x times x prime, plus x times x prime squared. Kernel Ridge regression with polynomial kernel gives polynomial ridge regression.</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66</a:t>
            </a:fld>
            <a:endParaRPr lang="en-CA"/>
          </a:p>
        </p:txBody>
      </p:sp>
    </p:spTree>
    <p:extLst>
      <p:ext uri="{BB962C8B-B14F-4D97-AF65-F5344CB8AC3E}">
        <p14:creationId xmlns:p14="http://schemas.microsoft.com/office/powerpoint/2010/main" val="965765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342F37-C5FA-42E8-87EF-3293A2CB562D}" type="slidenum">
              <a:rPr lang="en-CA" smtClean="0"/>
              <a:t>6</a:t>
            </a:fld>
            <a:endParaRPr lang="en-CA"/>
          </a:p>
        </p:txBody>
      </p:sp>
    </p:spTree>
    <p:extLst>
      <p:ext uri="{BB962C8B-B14F-4D97-AF65-F5344CB8AC3E}">
        <p14:creationId xmlns:p14="http://schemas.microsoft.com/office/powerpoint/2010/main" val="25567725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effectLst/>
                <a:latin typeface="Calibri" panose="020F0502020204030204" pitchFamily="34" charset="0"/>
              </a:rPr>
              <a:t>Kernel Ridge Regression in Scikit-learn is implemented in object </a:t>
            </a:r>
            <a:r>
              <a:rPr lang="en-CA" dirty="0" err="1">
                <a:effectLst/>
                <a:latin typeface="Calibri" panose="020F0502020204030204" pitchFamily="34" charset="0"/>
              </a:rPr>
              <a:t>KernelRidge</a:t>
            </a:r>
            <a:r>
              <a:rPr lang="en-CA" dirty="0">
                <a:effectLst/>
                <a:latin typeface="Calibri" panose="020F0502020204030204" pitchFamily="34" charset="0"/>
              </a:rPr>
              <a:t>. We set the type of kernel through parameter kernel. ‘</a:t>
            </a:r>
            <a:r>
              <a:rPr lang="en-CA" dirty="0" err="1">
                <a:effectLst/>
                <a:latin typeface="Calibri" panose="020F0502020204030204" pitchFamily="34" charset="0"/>
              </a:rPr>
              <a:t>rbf</a:t>
            </a:r>
            <a:r>
              <a:rPr lang="en-CA" dirty="0">
                <a:effectLst/>
                <a:latin typeface="Calibri" panose="020F0502020204030204" pitchFamily="34" charset="0"/>
              </a:rPr>
              <a:t>’ stands for radial basis function and is implemented by a Gaussian kernel. Parameter gamma set the inverse width of the kernel, so small gamma means large kernel and other way round. Parameter alpha sets the strength of ridge penalty. The model can be tuned using </a:t>
            </a:r>
            <a:r>
              <a:rPr lang="en-CA" dirty="0" err="1">
                <a:effectLst/>
                <a:latin typeface="Calibri" panose="020F0502020204030204" pitchFamily="34" charset="0"/>
              </a:rPr>
              <a:t>GridSearchCVas</a:t>
            </a:r>
            <a:r>
              <a:rPr lang="en-CA" dirty="0">
                <a:effectLst/>
                <a:latin typeface="Calibri" panose="020F0502020204030204" pitchFamily="34" charset="0"/>
              </a:rPr>
              <a:t> usual.</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67</a:t>
            </a:fld>
            <a:endParaRPr lang="en-CA"/>
          </a:p>
        </p:txBody>
      </p:sp>
    </p:spTree>
    <p:extLst>
      <p:ext uri="{BB962C8B-B14F-4D97-AF65-F5344CB8AC3E}">
        <p14:creationId xmlns:p14="http://schemas.microsoft.com/office/powerpoint/2010/main" val="2474894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Let’s now revisit the example of prediction of age at scan from volumes of six brain tissues. Because this is a multivariate regression problem, we cannot plot the model directly. Instead, we can plot expected target and predicted target values and discover the bias in the model. </a:t>
            </a:r>
          </a:p>
          <a:p>
            <a:r>
              <a:rPr lang="en-CA" dirty="0">
                <a:effectLst/>
                <a:latin typeface="Calibri" panose="020F0502020204030204" pitchFamily="34" charset="0"/>
              </a:rPr>
              <a:t>We can see that the linear Ridge regression has bias for younger babies, because predicted  target values are higher than expected. Non-linear models remove this bias and this is reflected in CV RMSE which dropped from 1.27 weeks to 0.83 weeks for polynomial ridge and 0.77 weeks for kernel ridge. Kernel Ridge Regression with 6 features achieved the best performance overall.</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68</a:t>
            </a:fld>
            <a:endParaRPr lang="en-CA"/>
          </a:p>
        </p:txBody>
      </p:sp>
    </p:spTree>
    <p:extLst>
      <p:ext uri="{BB962C8B-B14F-4D97-AF65-F5344CB8AC3E}">
        <p14:creationId xmlns:p14="http://schemas.microsoft.com/office/powerpoint/2010/main" val="26129262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Calibri" panose="020F0502020204030204" pitchFamily="34" charset="0"/>
              </a:rPr>
              <a:t>Now is the time to test your knowledge. You are given 3 training samples and your task is to evaluate a Kernel Ridge Regression model for a new sample -0.5. You are asked to do this by hand. The individual steps are also given here. The solution is available on KEATs as a PDF file.</a:t>
            </a:r>
          </a:p>
          <a:p>
            <a:r>
              <a:rPr lang="en-CA" dirty="0">
                <a:effectLst/>
                <a:latin typeface="Calibri" panose="020F0502020204030204" pitchFamily="34" charset="0"/>
              </a:rPr>
              <a:t>This is the end of the lecture.</a:t>
            </a:r>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69</a:t>
            </a:fld>
            <a:endParaRPr lang="en-CA"/>
          </a:p>
        </p:txBody>
      </p:sp>
    </p:spTree>
    <p:extLst>
      <p:ext uri="{BB962C8B-B14F-4D97-AF65-F5344CB8AC3E}">
        <p14:creationId xmlns:p14="http://schemas.microsoft.com/office/powerpoint/2010/main" val="3353559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machine learning task is to predict the age of a baby from these measurements. A simplest marker of growth is whole brain volume that we have already used for prediction of the age when we first introduced linear regression. In this plot each circle corresponds to a baby, on the x axis we have the feature, the whole brain volume that has been scaled using standard scaler. The target value is the age of the baby and it is plotted on the y axis. Because we have only one feature, this is a univariate linear regression and the model has only two parameters to fit, slope and intercept. The fitted model is displayed using the red line. We have achieved R2 score</a:t>
            </a:r>
          </a:p>
          <a:p>
            <a:endParaRPr lang="en-US" dirty="0"/>
          </a:p>
          <a:p>
            <a:r>
              <a:rPr lang="en-US" dirty="0"/>
              <a:t>0.85 which is quite high, so the linear model fits this dataset well.</a:t>
            </a:r>
          </a:p>
          <a:p>
            <a:endParaRPr lang="en-US" dirty="0"/>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7</a:t>
            </a:fld>
            <a:endParaRPr lang="en-CA"/>
          </a:p>
        </p:txBody>
      </p:sp>
    </p:spTree>
    <p:extLst>
      <p:ext uri="{BB962C8B-B14F-4D97-AF65-F5344CB8AC3E}">
        <p14:creationId xmlns:p14="http://schemas.microsoft.com/office/powerpoint/2010/main" val="2411840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is it possible to further increase the performance of this model? In other words, that means increasing R2 score to be closer to 1.</a:t>
            </a:r>
          </a:p>
          <a:p>
            <a:endParaRPr lang="en-US" dirty="0"/>
          </a:p>
          <a:p>
            <a:r>
              <a:rPr lang="en-US" dirty="0"/>
              <a:t> Let’s discuss what type of error we have in this dataset. What do you think, is it mostly bias, variance or noise?</a:t>
            </a:r>
          </a:p>
          <a:p>
            <a:endParaRPr lang="en-US" dirty="0"/>
          </a:p>
          <a:p>
            <a:r>
              <a:rPr lang="en-US" dirty="0"/>
              <a:t>It is not mainly bias, because we cannot see any systematic errors, linear model fits the trend well. </a:t>
            </a:r>
          </a:p>
          <a:p>
            <a:endParaRPr lang="en-US" dirty="0"/>
          </a:p>
          <a:p>
            <a:r>
              <a:rPr lang="en-US" dirty="0"/>
              <a:t>It is also not variance, because this model has very low complexity, with only 2 parameters to fit. </a:t>
            </a:r>
          </a:p>
          <a:p>
            <a:endParaRPr lang="en-US" dirty="0"/>
          </a:p>
          <a:p>
            <a:r>
              <a:rPr lang="en-US" dirty="0"/>
              <a:t>It is therefore mainly noise, however, we cannot decrease noise in the data by choosing a different model.</a:t>
            </a:r>
          </a:p>
          <a:p>
            <a:endParaRPr lang="en-US" dirty="0"/>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8</a:t>
            </a:fld>
            <a:endParaRPr lang="en-CA"/>
          </a:p>
        </p:txBody>
      </p:sp>
    </p:spTree>
    <p:extLst>
      <p:ext uri="{BB962C8B-B14F-4D97-AF65-F5344CB8AC3E}">
        <p14:creationId xmlns:p14="http://schemas.microsoft.com/office/powerpoint/2010/main" val="1457297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call linear regression multivariate if we have more than one feature. Let’s say that we have volumes of D different brain structures, and we will denote them x_i1, …,</a:t>
            </a:r>
            <a:r>
              <a:rPr lang="en-US" dirty="0" err="1"/>
              <a:t>x_iD</a:t>
            </a:r>
            <a:r>
              <a:rPr lang="en-US" dirty="0"/>
              <a:t>. Each D-dimensional feature vector has a </a:t>
            </a:r>
            <a:r>
              <a:rPr lang="en-US" dirty="0" err="1"/>
              <a:t>correspoding</a:t>
            </a:r>
            <a:r>
              <a:rPr lang="en-US" dirty="0"/>
              <a:t> target value </a:t>
            </a:r>
            <a:r>
              <a:rPr lang="en-US" dirty="0" err="1"/>
              <a:t>y_i</a:t>
            </a:r>
            <a:r>
              <a:rPr lang="en-US" dirty="0"/>
              <a:t> associated with it, which in this application corresponds to the age at scan. Index </a:t>
            </a:r>
            <a:r>
              <a:rPr lang="en-US" dirty="0" err="1"/>
              <a:t>i</a:t>
            </a:r>
            <a:r>
              <a:rPr lang="en-US" dirty="0"/>
              <a:t> corresponds to the samples in the training set, in this case the individual babies, and we have a set of N samples. The prediction model is a linear equation, where w_0 is the intercept, weights w_1 to </a:t>
            </a:r>
            <a:r>
              <a:rPr lang="en-US" dirty="0" err="1"/>
              <a:t>w_N</a:t>
            </a:r>
            <a:r>
              <a:rPr lang="en-US" dirty="0"/>
              <a:t> are the slopes corresponding to different features. The weights are the parameters of the model that we want to find, and y hat is the predicted target value. The model can be fitted by </a:t>
            </a:r>
            <a:r>
              <a:rPr lang="en-US" dirty="0" err="1"/>
              <a:t>minimising</a:t>
            </a:r>
            <a:r>
              <a:rPr lang="en-US" dirty="0"/>
              <a:t> the sum of squared errors between predicted and expected target values.</a:t>
            </a:r>
          </a:p>
          <a:p>
            <a:endParaRPr lang="en-US" dirty="0"/>
          </a:p>
          <a:p>
            <a:endParaRPr lang="en-US" dirty="0"/>
          </a:p>
        </p:txBody>
      </p:sp>
      <p:sp>
        <p:nvSpPr>
          <p:cNvPr id="4" name="Slide Number Placeholder 3"/>
          <p:cNvSpPr>
            <a:spLocks noGrp="1"/>
          </p:cNvSpPr>
          <p:nvPr>
            <p:ph type="sldNum" sz="quarter" idx="5"/>
          </p:nvPr>
        </p:nvSpPr>
        <p:spPr/>
        <p:txBody>
          <a:bodyPr/>
          <a:lstStyle/>
          <a:p>
            <a:fld id="{0E342F37-C5FA-42E8-87EF-3293A2CB562D}" type="slidenum">
              <a:rPr lang="en-CA" smtClean="0"/>
              <a:t>9</a:t>
            </a:fld>
            <a:endParaRPr lang="en-CA"/>
          </a:p>
        </p:txBody>
      </p:sp>
    </p:spTree>
    <p:extLst>
      <p:ext uri="{BB962C8B-B14F-4D97-AF65-F5344CB8AC3E}">
        <p14:creationId xmlns:p14="http://schemas.microsoft.com/office/powerpoint/2010/main" val="2851931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6" name="Straight Connector 5"/>
          <p:cNvCxnSpPr/>
          <p:nvPr userDrawn="1"/>
        </p:nvCxnSpPr>
        <p:spPr>
          <a:xfrm>
            <a:off x="0" y="914400"/>
            <a:ext cx="12192000" cy="0"/>
          </a:xfrm>
          <a:prstGeom prst="line">
            <a:avLst/>
          </a:prstGeom>
          <a:ln w="19050" cmpd="sng">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5126CF8-9CEA-6595-0B62-0A26B6B307E8}"/>
              </a:ext>
            </a:extLst>
          </p:cNvPr>
          <p:cNvSpPr txBox="1"/>
          <p:nvPr userDrawn="1"/>
        </p:nvSpPr>
        <p:spPr>
          <a:xfrm>
            <a:off x="914400" y="1447800"/>
            <a:ext cx="10210800" cy="461665"/>
          </a:xfrm>
          <a:prstGeom prst="rect">
            <a:avLst/>
          </a:prstGeom>
          <a:noFill/>
        </p:spPr>
        <p:txBody>
          <a:bodyPr wrap="square" rtlCol="0">
            <a:spAutoFit/>
          </a:bodyPr>
          <a:lstStyle/>
          <a:p>
            <a:r>
              <a:rPr lang="en-US" sz="2400" dirty="0" err="1"/>
              <a:t>Asdk;asjd</a:t>
            </a:r>
            <a:endParaRPr lang="en-US" sz="24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a:prstGeom prst="rect">
            <a:avLst/>
          </a:prstGeom>
          <a:ln>
            <a:noFill/>
          </a:ln>
        </p:spPr>
        <p:txBody>
          <a:bodyPr>
            <a:normAutofit/>
          </a:bodyPr>
          <a:lstStyle>
            <a:lvl1pPr algn="ctr">
              <a:defRPr sz="400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20200" y="6356351"/>
            <a:ext cx="2844800" cy="365125"/>
          </a:xfrm>
        </p:spPr>
        <p:txBody>
          <a:bodyPr/>
          <a:lstStyle>
            <a:lvl1pPr>
              <a:defRPr>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dirty="0"/>
          </a:p>
        </p:txBody>
      </p:sp>
      <p:cxnSp>
        <p:nvCxnSpPr>
          <p:cNvPr id="7" name="Straight Connector 6"/>
          <p:cNvCxnSpPr/>
          <p:nvPr userDrawn="1"/>
        </p:nvCxnSpPr>
        <p:spPr>
          <a:xfrm>
            <a:off x="0" y="914400"/>
            <a:ext cx="12192000" cy="0"/>
          </a:xfrm>
          <a:prstGeom prst="line">
            <a:avLst/>
          </a:prstGeom>
          <a:ln w="19050" cmpd="sng">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234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17441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1D8BD707-D9CF-40AE-B4C6-C98DA3205C09}" type="datetimeFigureOut">
              <a:rPr lang="en-US" smtClean="0"/>
              <a:pPr/>
              <a:t>10/3/23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a:p>
        </p:txBody>
      </p:sp>
      <p:sp>
        <p:nvSpPr>
          <p:cNvPr id="7" name="Title Placeholder 6">
            <a:extLst>
              <a:ext uri="{FF2B5EF4-FFF2-40B4-BE49-F238E27FC236}">
                <a16:creationId xmlns:a16="http://schemas.microsoft.com/office/drawing/2014/main" id="{96CC8DDB-DFE0-84A9-3333-A1B06C455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650" r:id="rId1"/>
    <p:sldLayoutId id="2147483655" r:id="rId2"/>
    <p:sldLayoutId id="2147483696" r:id="rId3"/>
  </p:sldLayoutIdLst>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1D8BD707-D9CF-40AE-B4C6-C98DA3205C09}" type="datetimeFigureOut">
              <a:rPr lang="en-US" smtClean="0">
                <a:solidFill>
                  <a:prstClr val="black">
                    <a:tint val="75000"/>
                  </a:prstClr>
                </a:solidFill>
              </a:rPr>
              <a:pPr/>
              <a:t>10/3/23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9262117"/>
      </p:ext>
    </p:extLst>
  </p:cSld>
  <p:clrMap bg1="lt1" tx1="dk1" bg2="lt2" tx2="dk2" accent1="accent1" accent2="accent2" accent3="accent3" accent4="accent4" accent5="accent5" accent6="accent6" hlink="hlink" folHlink="folHlink"/>
  <p:sldLayoutIdLst>
    <p:sldLayoutId id="2147483698" r:id="rId1"/>
  </p:sldLayoutIdLst>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spcBef>
          <a:spcPct val="20000"/>
        </a:spcBef>
        <a:buFont typeface="Arial" pitchFamily="34" charset="0"/>
        <a:buNone/>
        <a:defRPr sz="2400" kern="1200">
          <a:solidFill>
            <a:schemeClr val="tx1"/>
          </a:solidFill>
          <a:latin typeface="+mn-lt"/>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4.sv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51.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3.png"/><Relationship Id="rId7"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4.sv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47800"/>
            <a:ext cx="12192000" cy="1470025"/>
          </a:xfrm>
        </p:spPr>
        <p:txBody>
          <a:bodyPr>
            <a:noAutofit/>
          </a:bodyPr>
          <a:lstStyle/>
          <a:p>
            <a:pPr eaLnBrk="0" hangingPunct="0">
              <a:spcBef>
                <a:spcPct val="20000"/>
              </a:spcBef>
            </a:pPr>
            <a:r>
              <a:rPr lang="en-CA" sz="6000" dirty="0">
                <a:effectLst>
                  <a:outerShdw blurRad="38100" dist="38100" dir="2700000" algn="tl">
                    <a:srgbClr val="000000">
                      <a:alpha val="43137"/>
                    </a:srgbClr>
                  </a:outerShdw>
                </a:effectLst>
              </a:rPr>
              <a:t>Machine Learning for Biomedical Engineering Applications</a:t>
            </a:r>
            <a:br>
              <a:rPr lang="en-US" sz="6000" dirty="0">
                <a:effectLst>
                  <a:outerShdw blurRad="38100" dist="38100" dir="2700000" algn="tl">
                    <a:srgbClr val="000000">
                      <a:alpha val="43137"/>
                    </a:srgbClr>
                  </a:outerShdw>
                </a:effectLst>
              </a:rPr>
            </a:br>
            <a:endParaRPr lang="en-CA" sz="2800" dirty="0">
              <a:ea typeface="+mn-ea"/>
            </a:endParaRPr>
          </a:p>
        </p:txBody>
      </p:sp>
      <p:sp>
        <p:nvSpPr>
          <p:cNvPr id="3" name="Subtitle 2"/>
          <p:cNvSpPr>
            <a:spLocks noGrp="1"/>
          </p:cNvSpPr>
          <p:nvPr>
            <p:ph type="subTitle" idx="1"/>
          </p:nvPr>
        </p:nvSpPr>
        <p:spPr>
          <a:xfrm>
            <a:off x="2895600" y="4419600"/>
            <a:ext cx="6400800" cy="1143000"/>
          </a:xfrm>
        </p:spPr>
        <p:txBody>
          <a:bodyPr>
            <a:noAutofit/>
          </a:bodyPr>
          <a:lstStyle/>
          <a:p>
            <a:pPr eaLnBrk="0" hangingPunct="0"/>
            <a:r>
              <a:rPr lang="en-US" sz="2400" dirty="0">
                <a:solidFill>
                  <a:schemeClr val="tx1"/>
                </a:solidFill>
                <a:effectLst>
                  <a:outerShdw blurRad="38100" dist="38100" dir="2700000" algn="tl">
                    <a:srgbClr val="000000">
                      <a:alpha val="43137"/>
                    </a:srgbClr>
                  </a:outerShdw>
                </a:effectLst>
              </a:rPr>
              <a:t>Maral Aminpour, </a:t>
            </a:r>
            <a:r>
              <a:rPr lang="en-US" sz="2400" dirty="0" err="1">
                <a:solidFill>
                  <a:schemeClr val="tx1"/>
                </a:solidFill>
                <a:effectLst>
                  <a:outerShdw blurRad="38100" dist="38100" dir="2700000" algn="tl">
                    <a:srgbClr val="000000">
                      <a:alpha val="43137"/>
                    </a:srgbClr>
                  </a:outerShdw>
                </a:effectLst>
              </a:rPr>
              <a:t>Ph.D.</a:t>
            </a:r>
            <a:r>
              <a:rPr lang="en-US" sz="2400" dirty="0" err="1">
                <a:solidFill>
                  <a:schemeClr val="tx1"/>
                </a:solidFill>
              </a:rPr>
              <a:t>Professor</a:t>
            </a:r>
            <a:br>
              <a:rPr lang="en-US" sz="2400" dirty="0">
                <a:solidFill>
                  <a:schemeClr val="tx1"/>
                </a:solidFill>
              </a:rPr>
            </a:br>
            <a:r>
              <a:rPr lang="en-US" sz="2400" dirty="0">
                <a:solidFill>
                  <a:schemeClr val="tx1"/>
                </a:solidFill>
              </a:rPr>
              <a:t>Department of Biomedical Engineering</a:t>
            </a:r>
          </a:p>
        </p:txBody>
      </p:sp>
      <p:cxnSp>
        <p:nvCxnSpPr>
          <p:cNvPr id="6" name="Straight Connector 5"/>
          <p:cNvCxnSpPr/>
          <p:nvPr/>
        </p:nvCxnSpPr>
        <p:spPr>
          <a:xfrm flipV="1">
            <a:off x="1981200" y="3200400"/>
            <a:ext cx="8229600" cy="0"/>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6000" y="5943600"/>
            <a:ext cx="2700000" cy="738000"/>
          </a:xfrm>
          <a:prstGeom prst="rect">
            <a:avLst/>
          </a:prstGeom>
        </p:spPr>
      </p:pic>
      <p:sp>
        <p:nvSpPr>
          <p:cNvPr id="4" name="Subtitle 2">
            <a:extLst>
              <a:ext uri="{FF2B5EF4-FFF2-40B4-BE49-F238E27FC236}">
                <a16:creationId xmlns:a16="http://schemas.microsoft.com/office/drawing/2014/main" id="{854C2F48-E81B-BFFA-1066-127A701EF29C}"/>
              </a:ext>
            </a:extLst>
          </p:cNvPr>
          <p:cNvSpPr txBox="1">
            <a:spLocks/>
          </p:cNvSpPr>
          <p:nvPr/>
        </p:nvSpPr>
        <p:spPr>
          <a:xfrm>
            <a:off x="2895600" y="3482976"/>
            <a:ext cx="6400800" cy="1143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eaLnBrk="0" hangingPunct="0"/>
            <a:r>
              <a:rPr lang="en-US" sz="2400" dirty="0">
                <a:solidFill>
                  <a:schemeClr val="tx1"/>
                </a:solidFill>
                <a:effectLst>
                  <a:outerShdw blurRad="38100" dist="38100" dir="2700000" algn="tl">
                    <a:srgbClr val="000000">
                      <a:alpha val="43137"/>
                    </a:srgbClr>
                  </a:outerShdw>
                </a:effectLst>
              </a:rPr>
              <a:t>Week 3</a:t>
            </a:r>
            <a:endParaRPr lang="en-US" sz="2400" dirty="0">
              <a:solidFill>
                <a:schemeClr val="tx1"/>
              </a:solidFill>
            </a:endParaRPr>
          </a:p>
        </p:txBody>
      </p:sp>
    </p:spTree>
    <p:extLst>
      <p:ext uri="{BB962C8B-B14F-4D97-AF65-F5344CB8AC3E}">
        <p14:creationId xmlns:p14="http://schemas.microsoft.com/office/powerpoint/2010/main" val="3340363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1C2F-5DB2-C170-D534-1D6E71616B09}"/>
              </a:ext>
            </a:extLst>
          </p:cNvPr>
          <p:cNvSpPr>
            <a:spLocks noGrp="1"/>
          </p:cNvSpPr>
          <p:nvPr>
            <p:ph type="title"/>
          </p:nvPr>
        </p:nvSpPr>
        <p:spPr/>
        <p:txBody>
          <a:bodyPr>
            <a:normAutofit/>
          </a:bodyPr>
          <a:lstStyle/>
          <a:p>
            <a:r>
              <a:rPr lang="en-CA" sz="4000" dirty="0">
                <a:solidFill>
                  <a:srgbClr val="09203A"/>
                </a:solidFill>
                <a:latin typeface="Georgia"/>
                <a:cs typeface="Georgia"/>
              </a:rPr>
              <a:t>Multivariate</a:t>
            </a:r>
            <a:r>
              <a:rPr lang="en-CA" sz="4000" spc="-119" dirty="0">
                <a:solidFill>
                  <a:srgbClr val="09203A"/>
                </a:solidFill>
                <a:latin typeface="Georgia"/>
                <a:cs typeface="Georgia"/>
              </a:rPr>
              <a:t> </a:t>
            </a:r>
            <a:r>
              <a:rPr lang="en-CA" sz="4000" dirty="0">
                <a:solidFill>
                  <a:srgbClr val="09203A"/>
                </a:solidFill>
                <a:latin typeface="Georgia"/>
                <a:cs typeface="Georgia"/>
              </a:rPr>
              <a:t>linear</a:t>
            </a:r>
            <a:r>
              <a:rPr lang="en-CA" sz="4000" spc="-119" dirty="0">
                <a:solidFill>
                  <a:srgbClr val="09203A"/>
                </a:solidFill>
                <a:latin typeface="Georgia"/>
                <a:cs typeface="Georgia"/>
              </a:rPr>
              <a:t> </a:t>
            </a:r>
            <a:r>
              <a:rPr lang="en-CA" sz="4000" spc="-24" dirty="0">
                <a:solidFill>
                  <a:srgbClr val="09203A"/>
                </a:solidFill>
                <a:latin typeface="Georgia"/>
                <a:cs typeface="Georgia"/>
              </a:rPr>
              <a:t>regression</a:t>
            </a:r>
            <a:endParaRPr lang="en-US" dirty="0"/>
          </a:p>
        </p:txBody>
      </p:sp>
      <p:pic>
        <p:nvPicPr>
          <p:cNvPr id="14" name="Picture 13">
            <a:extLst>
              <a:ext uri="{FF2B5EF4-FFF2-40B4-BE49-F238E27FC236}">
                <a16:creationId xmlns:a16="http://schemas.microsoft.com/office/drawing/2014/main" id="{2F8FD5A0-1A40-FA45-829B-E14AD52F9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 y="1066800"/>
            <a:ext cx="10287000" cy="5667971"/>
          </a:xfrm>
          <a:prstGeom prst="rect">
            <a:avLst/>
          </a:prstGeom>
        </p:spPr>
      </p:pic>
    </p:spTree>
    <p:extLst>
      <p:ext uri="{BB962C8B-B14F-4D97-AF65-F5344CB8AC3E}">
        <p14:creationId xmlns:p14="http://schemas.microsoft.com/office/powerpoint/2010/main" val="483295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64AA7-2C62-F6D0-12E0-5DC7ED163AD4}"/>
              </a:ext>
            </a:extLst>
          </p:cNvPr>
          <p:cNvSpPr>
            <a:spLocks noGrp="1"/>
          </p:cNvSpPr>
          <p:nvPr>
            <p:ph type="title"/>
          </p:nvPr>
        </p:nvSpPr>
        <p:spPr/>
        <p:txBody>
          <a:bodyPr/>
          <a:lstStyle/>
          <a:p>
            <a:r>
              <a:rPr lang="en-US" dirty="0"/>
              <a:t>Loss Function (Sum of squared errors)</a:t>
            </a:r>
          </a:p>
        </p:txBody>
      </p:sp>
      <p:pic>
        <p:nvPicPr>
          <p:cNvPr id="4" name="Content Placeholder 3">
            <a:extLst>
              <a:ext uri="{FF2B5EF4-FFF2-40B4-BE49-F238E27FC236}">
                <a16:creationId xmlns:a16="http://schemas.microsoft.com/office/drawing/2014/main" id="{E427AB86-0B63-A6D0-F443-27C713EC8104}"/>
              </a:ext>
            </a:extLst>
          </p:cNvPr>
          <p:cNvPicPr>
            <a:picLocks noGrp="1" noChangeAspect="1"/>
          </p:cNvPicPr>
          <p:nvPr>
            <p:ph idx="1"/>
          </p:nvPr>
        </p:nvPicPr>
        <p:blipFill>
          <a:blip r:embed="rId2"/>
          <a:stretch>
            <a:fillRect/>
          </a:stretch>
        </p:blipFill>
        <p:spPr>
          <a:xfrm>
            <a:off x="1651000" y="1524000"/>
            <a:ext cx="8890000" cy="4191000"/>
          </a:xfrm>
        </p:spPr>
      </p:pic>
      <p:sp>
        <p:nvSpPr>
          <p:cNvPr id="5" name="TextBox 4">
            <a:extLst>
              <a:ext uri="{FF2B5EF4-FFF2-40B4-BE49-F238E27FC236}">
                <a16:creationId xmlns:a16="http://schemas.microsoft.com/office/drawing/2014/main" id="{50F3001F-F926-F478-8D8B-C7FB70BA2528}"/>
              </a:ext>
            </a:extLst>
          </p:cNvPr>
          <p:cNvSpPr txBox="1"/>
          <p:nvPr/>
        </p:nvSpPr>
        <p:spPr>
          <a:xfrm>
            <a:off x="9067800" y="1592103"/>
            <a:ext cx="2743200" cy="492443"/>
          </a:xfrm>
          <a:prstGeom prst="rect">
            <a:avLst/>
          </a:prstGeom>
          <a:solidFill>
            <a:schemeClr val="bg1"/>
          </a:solidFill>
        </p:spPr>
        <p:txBody>
          <a:bodyPr wrap="square" rtlCol="0">
            <a:spAutoFit/>
          </a:bodyPr>
          <a:lstStyle/>
          <a:p>
            <a:r>
              <a:rPr lang="en-US" sz="2600" dirty="0"/>
              <a:t>     Target Values</a:t>
            </a:r>
          </a:p>
        </p:txBody>
      </p:sp>
      <p:sp>
        <p:nvSpPr>
          <p:cNvPr id="6" name="TextBox 5">
            <a:extLst>
              <a:ext uri="{FF2B5EF4-FFF2-40B4-BE49-F238E27FC236}">
                <a16:creationId xmlns:a16="http://schemas.microsoft.com/office/drawing/2014/main" id="{28035B06-8658-B2B8-B1DA-1B4C041CFD3D}"/>
              </a:ext>
            </a:extLst>
          </p:cNvPr>
          <p:cNvSpPr txBox="1"/>
          <p:nvPr/>
        </p:nvSpPr>
        <p:spPr>
          <a:xfrm>
            <a:off x="1727200" y="2362200"/>
            <a:ext cx="1625600" cy="492443"/>
          </a:xfrm>
          <a:prstGeom prst="rect">
            <a:avLst/>
          </a:prstGeom>
          <a:solidFill>
            <a:schemeClr val="bg1"/>
          </a:solidFill>
        </p:spPr>
        <p:txBody>
          <a:bodyPr wrap="square" rtlCol="0">
            <a:spAutoFit/>
          </a:bodyPr>
          <a:lstStyle/>
          <a:p>
            <a:r>
              <a:rPr lang="en-US" sz="2600" dirty="0"/>
              <a:t> Age</a:t>
            </a:r>
          </a:p>
        </p:txBody>
      </p:sp>
      <p:sp>
        <p:nvSpPr>
          <p:cNvPr id="7" name="TextBox 6">
            <a:extLst>
              <a:ext uri="{FF2B5EF4-FFF2-40B4-BE49-F238E27FC236}">
                <a16:creationId xmlns:a16="http://schemas.microsoft.com/office/drawing/2014/main" id="{A1FEB698-2DD5-F015-06C7-1D26C6905485}"/>
              </a:ext>
            </a:extLst>
          </p:cNvPr>
          <p:cNvSpPr txBox="1"/>
          <p:nvPr/>
        </p:nvSpPr>
        <p:spPr>
          <a:xfrm>
            <a:off x="4572000" y="5240178"/>
            <a:ext cx="2057400" cy="492443"/>
          </a:xfrm>
          <a:prstGeom prst="rect">
            <a:avLst/>
          </a:prstGeom>
          <a:solidFill>
            <a:schemeClr val="bg1"/>
          </a:solidFill>
        </p:spPr>
        <p:txBody>
          <a:bodyPr wrap="square" rtlCol="0">
            <a:spAutoFit/>
          </a:bodyPr>
          <a:lstStyle/>
          <a:p>
            <a:r>
              <a:rPr lang="en-US" sz="2600" dirty="0"/>
              <a:t>     Volume</a:t>
            </a:r>
          </a:p>
        </p:txBody>
      </p:sp>
      <p:sp>
        <p:nvSpPr>
          <p:cNvPr id="8" name="TextBox 7">
            <a:extLst>
              <a:ext uri="{FF2B5EF4-FFF2-40B4-BE49-F238E27FC236}">
                <a16:creationId xmlns:a16="http://schemas.microsoft.com/office/drawing/2014/main" id="{18EC35CC-632E-0E9F-D397-43941224BEEC}"/>
              </a:ext>
            </a:extLst>
          </p:cNvPr>
          <p:cNvSpPr txBox="1"/>
          <p:nvPr/>
        </p:nvSpPr>
        <p:spPr>
          <a:xfrm>
            <a:off x="9067800" y="2762249"/>
            <a:ext cx="2743200" cy="492443"/>
          </a:xfrm>
          <a:prstGeom prst="rect">
            <a:avLst/>
          </a:prstGeom>
          <a:solidFill>
            <a:schemeClr val="bg1"/>
          </a:solidFill>
        </p:spPr>
        <p:txBody>
          <a:bodyPr wrap="square" rtlCol="0">
            <a:spAutoFit/>
          </a:bodyPr>
          <a:lstStyle/>
          <a:p>
            <a:r>
              <a:rPr lang="en-US" sz="2600" dirty="0"/>
              <a:t>Predicted Values</a:t>
            </a:r>
          </a:p>
        </p:txBody>
      </p:sp>
      <p:sp>
        <p:nvSpPr>
          <p:cNvPr id="9" name="TextBox 8">
            <a:extLst>
              <a:ext uri="{FF2B5EF4-FFF2-40B4-BE49-F238E27FC236}">
                <a16:creationId xmlns:a16="http://schemas.microsoft.com/office/drawing/2014/main" id="{4977834A-24EA-F52E-CCD3-D259FA03F9F1}"/>
              </a:ext>
            </a:extLst>
          </p:cNvPr>
          <p:cNvSpPr txBox="1"/>
          <p:nvPr/>
        </p:nvSpPr>
        <p:spPr>
          <a:xfrm>
            <a:off x="481012" y="6183868"/>
            <a:ext cx="11229975" cy="369332"/>
          </a:xfrm>
          <a:prstGeom prst="rect">
            <a:avLst/>
          </a:prstGeom>
          <a:noFill/>
        </p:spPr>
        <p:txBody>
          <a:bodyPr wrap="square">
            <a:spAutoFit/>
          </a:bodyPr>
          <a:lstStyle/>
          <a:p>
            <a:r>
              <a:rPr lang="en-CA" dirty="0">
                <a:effectLst/>
                <a:latin typeface="Calibri" panose="020F0502020204030204" pitchFamily="34" charset="0"/>
              </a:rPr>
              <a:t>The model can be fitted by minimising the sum of squared errors between predicted and expected target values.</a:t>
            </a:r>
          </a:p>
        </p:txBody>
      </p:sp>
    </p:spTree>
    <p:extLst>
      <p:ext uri="{BB962C8B-B14F-4D97-AF65-F5344CB8AC3E}">
        <p14:creationId xmlns:p14="http://schemas.microsoft.com/office/powerpoint/2010/main" val="1329437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975C-0232-18AB-EE0C-AF588BAC186C}"/>
              </a:ext>
            </a:extLst>
          </p:cNvPr>
          <p:cNvSpPr>
            <a:spLocks noGrp="1"/>
          </p:cNvSpPr>
          <p:nvPr>
            <p:ph type="title"/>
          </p:nvPr>
        </p:nvSpPr>
        <p:spPr/>
        <p:txBody>
          <a:bodyPr/>
          <a:lstStyle/>
          <a:p>
            <a:r>
              <a:rPr lang="en-CA" sz="4000" dirty="0">
                <a:solidFill>
                  <a:srgbClr val="09203A"/>
                </a:solidFill>
                <a:latin typeface="Georgia"/>
                <a:cs typeface="Georgia"/>
              </a:rPr>
              <a:t>Multivariate</a:t>
            </a:r>
            <a:r>
              <a:rPr lang="en-CA" sz="4000" spc="-119" dirty="0">
                <a:solidFill>
                  <a:srgbClr val="09203A"/>
                </a:solidFill>
                <a:latin typeface="Georgia"/>
                <a:cs typeface="Georgia"/>
              </a:rPr>
              <a:t> </a:t>
            </a:r>
            <a:r>
              <a:rPr lang="en-CA" sz="4000" dirty="0">
                <a:solidFill>
                  <a:srgbClr val="09203A"/>
                </a:solidFill>
                <a:latin typeface="Georgia"/>
                <a:cs typeface="Georgia"/>
              </a:rPr>
              <a:t>linear</a:t>
            </a:r>
            <a:r>
              <a:rPr lang="en-CA" sz="4000" spc="-119" dirty="0">
                <a:solidFill>
                  <a:srgbClr val="09203A"/>
                </a:solidFill>
                <a:latin typeface="Georgia"/>
                <a:cs typeface="Georgia"/>
              </a:rPr>
              <a:t> </a:t>
            </a:r>
            <a:r>
              <a:rPr lang="en-CA" sz="4000" spc="-24" dirty="0">
                <a:solidFill>
                  <a:srgbClr val="09203A"/>
                </a:solidFill>
                <a:latin typeface="Georgia"/>
                <a:cs typeface="Georgia"/>
              </a:rPr>
              <a:t>regression</a:t>
            </a:r>
            <a:endParaRPr lang="en-US" dirty="0"/>
          </a:p>
        </p:txBody>
      </p:sp>
      <p:sp>
        <p:nvSpPr>
          <p:cNvPr id="3" name="Content Placeholder 2">
            <a:extLst>
              <a:ext uri="{FF2B5EF4-FFF2-40B4-BE49-F238E27FC236}">
                <a16:creationId xmlns:a16="http://schemas.microsoft.com/office/drawing/2014/main" id="{ECEDF922-F8E5-5798-E06A-CFA992F347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2A7B56A-8564-807A-4170-BBC62B396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99762"/>
            <a:ext cx="10287000" cy="5848945"/>
          </a:xfrm>
          <a:prstGeom prst="rect">
            <a:avLst/>
          </a:prstGeom>
        </p:spPr>
      </p:pic>
    </p:spTree>
    <p:extLst>
      <p:ext uri="{BB962C8B-B14F-4D97-AF65-F5344CB8AC3E}">
        <p14:creationId xmlns:p14="http://schemas.microsoft.com/office/powerpoint/2010/main" val="3650538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4B67-B049-F88D-B909-FDA70C32BA0E}"/>
              </a:ext>
            </a:extLst>
          </p:cNvPr>
          <p:cNvSpPr>
            <a:spLocks noGrp="1"/>
          </p:cNvSpPr>
          <p:nvPr>
            <p:ph type="title"/>
          </p:nvPr>
        </p:nvSpPr>
        <p:spPr/>
        <p:txBody>
          <a:bodyPr/>
          <a:lstStyle/>
          <a:p>
            <a:r>
              <a:rPr lang="en-US" dirty="0"/>
              <a:t>Fit multivariate linear regression model</a:t>
            </a:r>
          </a:p>
        </p:txBody>
      </p:sp>
      <p:pic>
        <p:nvPicPr>
          <p:cNvPr id="8" name="Content Placeholder 4">
            <a:extLst>
              <a:ext uri="{FF2B5EF4-FFF2-40B4-BE49-F238E27FC236}">
                <a16:creationId xmlns:a16="http://schemas.microsoft.com/office/drawing/2014/main" id="{474846E1-B993-B4C3-4CF3-A4CC6ACF5A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066318"/>
            <a:ext cx="9601200" cy="5773097"/>
          </a:xfrm>
        </p:spPr>
      </p:pic>
    </p:spTree>
    <p:extLst>
      <p:ext uri="{BB962C8B-B14F-4D97-AF65-F5344CB8AC3E}">
        <p14:creationId xmlns:p14="http://schemas.microsoft.com/office/powerpoint/2010/main" val="2396579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AAAA-EB4F-2037-6E6C-64604A568E87}"/>
              </a:ext>
            </a:extLst>
          </p:cNvPr>
          <p:cNvSpPr>
            <a:spLocks noGrp="1"/>
          </p:cNvSpPr>
          <p:nvPr>
            <p:ph type="title"/>
          </p:nvPr>
        </p:nvSpPr>
        <p:spPr/>
        <p:txBody>
          <a:bodyPr/>
          <a:lstStyle/>
          <a:p>
            <a:r>
              <a:rPr lang="en-US" dirty="0"/>
              <a:t>Fit multivariate linear regression model</a:t>
            </a:r>
          </a:p>
        </p:txBody>
      </p:sp>
      <p:pic>
        <p:nvPicPr>
          <p:cNvPr id="8" name="Content Placeholder 4" descr="A screenshot of a math problem&#10;&#10;Description automatically generated">
            <a:extLst>
              <a:ext uri="{FF2B5EF4-FFF2-40B4-BE49-F238E27FC236}">
                <a16:creationId xmlns:a16="http://schemas.microsoft.com/office/drawing/2014/main" id="{1A638A67-5230-8F0A-7DF1-402106B6FF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6" y="1066800"/>
            <a:ext cx="10896600" cy="5679946"/>
          </a:xfrm>
        </p:spPr>
      </p:pic>
    </p:spTree>
    <p:extLst>
      <p:ext uri="{BB962C8B-B14F-4D97-AF65-F5344CB8AC3E}">
        <p14:creationId xmlns:p14="http://schemas.microsoft.com/office/powerpoint/2010/main" val="3346793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2502-C9A4-5C19-151E-5E16B0342D35}"/>
              </a:ext>
            </a:extLst>
          </p:cNvPr>
          <p:cNvSpPr>
            <a:spLocks noGrp="1"/>
          </p:cNvSpPr>
          <p:nvPr>
            <p:ph type="title"/>
          </p:nvPr>
        </p:nvSpPr>
        <p:spPr/>
        <p:txBody>
          <a:bodyPr/>
          <a:lstStyle/>
          <a:p>
            <a:r>
              <a:rPr lang="en-US" dirty="0"/>
              <a:t>Fit multivariate linear regression model</a:t>
            </a:r>
          </a:p>
        </p:txBody>
      </p:sp>
      <p:pic>
        <p:nvPicPr>
          <p:cNvPr id="4" name="Picture 3" descr="A screenshot of a computer code&#10;&#10;Description automatically generated">
            <a:extLst>
              <a:ext uri="{FF2B5EF4-FFF2-40B4-BE49-F238E27FC236}">
                <a16:creationId xmlns:a16="http://schemas.microsoft.com/office/drawing/2014/main" id="{0BE746A3-E586-595D-8A05-C394D0640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143000"/>
            <a:ext cx="10820400" cy="5650652"/>
          </a:xfrm>
          <a:prstGeom prst="rect">
            <a:avLst/>
          </a:prstGeom>
        </p:spPr>
      </p:pic>
    </p:spTree>
    <p:extLst>
      <p:ext uri="{BB962C8B-B14F-4D97-AF65-F5344CB8AC3E}">
        <p14:creationId xmlns:p14="http://schemas.microsoft.com/office/powerpoint/2010/main" val="414912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E4E5-ED8C-4EEA-D546-D3D2208AC104}"/>
              </a:ext>
            </a:extLst>
          </p:cNvPr>
          <p:cNvSpPr>
            <a:spLocks noGrp="1"/>
          </p:cNvSpPr>
          <p:nvPr>
            <p:ph type="title"/>
          </p:nvPr>
        </p:nvSpPr>
        <p:spPr/>
        <p:txBody>
          <a:bodyPr/>
          <a:lstStyle/>
          <a:p>
            <a:endParaRPr lang="en-US"/>
          </a:p>
        </p:txBody>
      </p:sp>
      <p:pic>
        <p:nvPicPr>
          <p:cNvPr id="8" name="Content Placeholder 4">
            <a:extLst>
              <a:ext uri="{FF2B5EF4-FFF2-40B4-BE49-F238E27FC236}">
                <a16:creationId xmlns:a16="http://schemas.microsoft.com/office/drawing/2014/main" id="{3751CA00-C633-C5CB-8660-82486048EBF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775"/>
          <a:stretch/>
        </p:blipFill>
        <p:spPr>
          <a:xfrm>
            <a:off x="29308" y="1066800"/>
            <a:ext cx="10860041" cy="5486400"/>
          </a:xfrm>
        </p:spPr>
      </p:pic>
    </p:spTree>
    <p:extLst>
      <p:ext uri="{BB962C8B-B14F-4D97-AF65-F5344CB8AC3E}">
        <p14:creationId xmlns:p14="http://schemas.microsoft.com/office/powerpoint/2010/main" val="164336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958976"/>
            <a:ext cx="12192000" cy="147002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r>
              <a:rPr lang="en-CA" dirty="0">
                <a:solidFill>
                  <a:srgbClr val="08203A"/>
                </a:solidFill>
                <a:effectLst/>
                <a:latin typeface="Georgia" panose="02040502050405020303" pitchFamily="18" charset="0"/>
              </a:rPr>
              <a:t>Part II: Multivariate Linear Regression</a:t>
            </a:r>
          </a:p>
        </p:txBody>
      </p:sp>
      <p:cxnSp>
        <p:nvCxnSpPr>
          <p:cNvPr id="5" name="Straight Connector 4"/>
          <p:cNvCxnSpPr/>
          <p:nvPr/>
        </p:nvCxnSpPr>
        <p:spPr>
          <a:xfrm flipV="1">
            <a:off x="1981200" y="2636520"/>
            <a:ext cx="8229600" cy="0"/>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F47E8A84-D8B7-1B67-D9EA-522E464EED74}"/>
              </a:ext>
            </a:extLst>
          </p:cNvPr>
          <p:cNvSpPr txBox="1">
            <a:spLocks/>
          </p:cNvSpPr>
          <p:nvPr/>
        </p:nvSpPr>
        <p:spPr>
          <a:xfrm>
            <a:off x="3581400" y="3200400"/>
            <a:ext cx="109728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effectLst/>
                <a:latin typeface="Georgia" panose="02040502050405020303" pitchFamily="18" charset="0"/>
              </a:rPr>
              <a:t>Gradient descent</a:t>
            </a:r>
          </a:p>
          <a:p>
            <a:r>
              <a:rPr lang="en-CA" dirty="0">
                <a:effectLst/>
                <a:latin typeface="Georgia" panose="02040502050405020303" pitchFamily="18" charset="0"/>
              </a:rPr>
              <a:t>Performance and overfitting</a:t>
            </a:r>
          </a:p>
        </p:txBody>
      </p:sp>
    </p:spTree>
    <p:extLst>
      <p:ext uri="{BB962C8B-B14F-4D97-AF65-F5344CB8AC3E}">
        <p14:creationId xmlns:p14="http://schemas.microsoft.com/office/powerpoint/2010/main" val="2254380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F13F-F08F-8157-9B0A-6EB0F59FD796}"/>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F8CC93D2-FB67-ECC4-C5A4-FBCEC0D782C3}"/>
              </a:ext>
            </a:extLst>
          </p:cNvPr>
          <p:cNvSpPr>
            <a:spLocks noGrp="1"/>
          </p:cNvSpPr>
          <p:nvPr>
            <p:ph idx="1"/>
          </p:nvPr>
        </p:nvSpPr>
        <p:spPr>
          <a:xfrm>
            <a:off x="457200" y="990600"/>
            <a:ext cx="10972800" cy="4525963"/>
          </a:xfrm>
        </p:spPr>
        <p:txBody>
          <a:bodyPr>
            <a:normAutofit/>
          </a:bodyPr>
          <a:lstStyle/>
          <a:p>
            <a:r>
              <a:rPr lang="en-CA" sz="2400" dirty="0">
                <a:effectLst/>
                <a:latin typeface="Georgia" panose="02040502050405020303" pitchFamily="18" charset="0"/>
              </a:rPr>
              <a:t>If number of features is large (~ 100 000+)</a:t>
            </a:r>
          </a:p>
          <a:p>
            <a:pPr>
              <a:buFont typeface="Arial" panose="020B0604020202020204" pitchFamily="34" charset="0"/>
              <a:buChar char="•"/>
            </a:pPr>
            <a:r>
              <a:rPr lang="en-CA" sz="2400" dirty="0">
                <a:effectLst/>
                <a:latin typeface="Georgia" panose="02040502050405020303" pitchFamily="18" charset="0"/>
              </a:rPr>
              <a:t>normal equation impractical =&gt; use </a:t>
            </a:r>
            <a:r>
              <a:rPr lang="en-CA" sz="2400" dirty="0">
                <a:solidFill>
                  <a:srgbClr val="C00000"/>
                </a:solidFill>
                <a:effectLst/>
                <a:latin typeface="Georgia" panose="02040502050405020303" pitchFamily="18" charset="0"/>
              </a:rPr>
              <a:t>gradient descent</a:t>
            </a:r>
            <a:endParaRPr lang="en-CA" sz="2400" dirty="0">
              <a:effectLst/>
              <a:latin typeface="Georgia" panose="02040502050405020303" pitchFamily="18" charset="0"/>
            </a:endParaRPr>
          </a:p>
          <a:p>
            <a:pPr>
              <a:buFont typeface="Arial" panose="020B0604020202020204" pitchFamily="34" charset="0"/>
              <a:buChar char="•"/>
            </a:pPr>
            <a:endParaRPr lang="en-CA" sz="2400" dirty="0">
              <a:effectLst/>
              <a:latin typeface="Georgia" panose="02040502050405020303" pitchFamily="18" charset="0"/>
            </a:endParaRPr>
          </a:p>
          <a:p>
            <a:pPr>
              <a:buFont typeface="Arial" panose="020B0604020202020204" pitchFamily="34" charset="0"/>
              <a:buChar char="•"/>
            </a:pPr>
            <a:endParaRPr lang="en-CA" sz="2400" dirty="0">
              <a:latin typeface="Georgia" panose="02040502050405020303" pitchFamily="18" charset="0"/>
            </a:endParaRPr>
          </a:p>
          <a:p>
            <a:pPr marL="0" indent="0">
              <a:buNone/>
            </a:pPr>
            <a:endParaRPr lang="en-CA" sz="2400" dirty="0">
              <a:effectLst/>
              <a:latin typeface="Georgia" panose="02040502050405020303" pitchFamily="18" charset="0"/>
            </a:endParaRPr>
          </a:p>
          <a:p>
            <a:pPr marL="0" indent="0">
              <a:buNone/>
            </a:pPr>
            <a:endParaRPr lang="en-CA" sz="1000" dirty="0">
              <a:effectLst/>
              <a:latin typeface="Georgia" panose="02040502050405020303" pitchFamily="18" charset="0"/>
            </a:endParaRPr>
          </a:p>
          <a:p>
            <a:pPr>
              <a:buFont typeface="Arial" panose="020B0604020202020204" pitchFamily="34" charset="0"/>
              <a:buChar char="•"/>
            </a:pPr>
            <a:r>
              <a:rPr lang="en-CA" sz="2400" dirty="0">
                <a:effectLst/>
                <a:latin typeface="Georgia" panose="02040502050405020303" pitchFamily="18" charset="0"/>
              </a:rPr>
              <a:t>Important: good setting for learning rate </a:t>
            </a:r>
            <a:r>
              <a:rPr lang="en-CA" sz="2400" dirty="0">
                <a:effectLst/>
                <a:latin typeface="STIX Two Math" panose="02020603050405020304" pitchFamily="18" charset="0"/>
              </a:rPr>
              <a:t>𝜂</a:t>
            </a:r>
          </a:p>
          <a:p>
            <a:endParaRPr lang="en-US" sz="2400" dirty="0"/>
          </a:p>
        </p:txBody>
      </p:sp>
      <p:pic>
        <p:nvPicPr>
          <p:cNvPr id="4" name="Picture 3">
            <a:extLst>
              <a:ext uri="{FF2B5EF4-FFF2-40B4-BE49-F238E27FC236}">
                <a16:creationId xmlns:a16="http://schemas.microsoft.com/office/drawing/2014/main" id="{1379452E-B5DD-E9AE-B8A9-2DBD836D6B3B}"/>
              </a:ext>
            </a:extLst>
          </p:cNvPr>
          <p:cNvPicPr>
            <a:picLocks noChangeAspect="1"/>
          </p:cNvPicPr>
          <p:nvPr/>
        </p:nvPicPr>
        <p:blipFill>
          <a:blip r:embed="rId3"/>
          <a:stretch>
            <a:fillRect/>
          </a:stretch>
        </p:blipFill>
        <p:spPr>
          <a:xfrm>
            <a:off x="1219199" y="3809998"/>
            <a:ext cx="9144003" cy="3048001"/>
          </a:xfrm>
          <a:prstGeom prst="rect">
            <a:avLst/>
          </a:prstGeom>
        </p:spPr>
      </p:pic>
      <p:pic>
        <p:nvPicPr>
          <p:cNvPr id="7" name="Picture 6" descr="A red rectangular with blue arrows and red rectangle with black text&#10;&#10;Description automatically generated">
            <a:extLst>
              <a:ext uri="{FF2B5EF4-FFF2-40B4-BE49-F238E27FC236}">
                <a16:creationId xmlns:a16="http://schemas.microsoft.com/office/drawing/2014/main" id="{2AB6BA0E-94B1-F9D0-C442-0C13045088F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63925" y="1905000"/>
            <a:ext cx="4654550" cy="1634685"/>
          </a:xfrm>
          <a:prstGeom prst="rect">
            <a:avLst/>
          </a:prstGeom>
        </p:spPr>
      </p:pic>
    </p:spTree>
    <p:extLst>
      <p:ext uri="{BB962C8B-B14F-4D97-AF65-F5344CB8AC3E}">
        <p14:creationId xmlns:p14="http://schemas.microsoft.com/office/powerpoint/2010/main" val="252021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2FFA-8B34-F830-FCDE-3692D99B3413}"/>
              </a:ext>
            </a:extLst>
          </p:cNvPr>
          <p:cNvSpPr>
            <a:spLocks noGrp="1"/>
          </p:cNvSpPr>
          <p:nvPr>
            <p:ph type="title"/>
          </p:nvPr>
        </p:nvSpPr>
        <p:spPr/>
        <p:txBody>
          <a:bodyPr/>
          <a:lstStyle/>
          <a:p>
            <a:r>
              <a:rPr lang="en-US" dirty="0"/>
              <a:t>Gradient descent</a:t>
            </a:r>
          </a:p>
        </p:txBody>
      </p:sp>
      <p:sp>
        <p:nvSpPr>
          <p:cNvPr id="3" name="Content Placeholder 2">
            <a:extLst>
              <a:ext uri="{FF2B5EF4-FFF2-40B4-BE49-F238E27FC236}">
                <a16:creationId xmlns:a16="http://schemas.microsoft.com/office/drawing/2014/main" id="{02943150-6E5D-96B1-E65E-85738A3C11D8}"/>
              </a:ext>
            </a:extLst>
          </p:cNvPr>
          <p:cNvSpPr>
            <a:spLocks noGrp="1"/>
          </p:cNvSpPr>
          <p:nvPr>
            <p:ph idx="1"/>
          </p:nvPr>
        </p:nvSpPr>
        <p:spPr>
          <a:xfrm>
            <a:off x="304800" y="990600"/>
            <a:ext cx="10972800" cy="4525963"/>
          </a:xfrm>
        </p:spPr>
        <p:txBody>
          <a:bodyPr>
            <a:normAutofit/>
          </a:bodyPr>
          <a:lstStyle/>
          <a:p>
            <a:r>
              <a:rPr lang="en-CA" sz="2200" dirty="0">
                <a:solidFill>
                  <a:srgbClr val="C00000"/>
                </a:solidFill>
                <a:effectLst/>
                <a:latin typeface="Georgia" panose="02040502050405020303" pitchFamily="18" charset="0"/>
              </a:rPr>
              <a:t>Batch gradient descent</a:t>
            </a:r>
          </a:p>
          <a:p>
            <a:pPr lvl="1">
              <a:buFont typeface="Arial" panose="020B0604020202020204" pitchFamily="34" charset="0"/>
              <a:buChar char="•"/>
            </a:pPr>
            <a:r>
              <a:rPr lang="en-CA" sz="2200" dirty="0">
                <a:effectLst/>
                <a:latin typeface="Georgia" panose="02040502050405020303" pitchFamily="18" charset="0"/>
              </a:rPr>
              <a:t>standard gradient descent using all training data at each iteration </a:t>
            </a:r>
          </a:p>
          <a:p>
            <a:pPr lvl="1">
              <a:buFont typeface="Arial" panose="020B0604020202020204" pitchFamily="34" charset="0"/>
              <a:buChar char="•"/>
            </a:pPr>
            <a:r>
              <a:rPr lang="en-CA" sz="2200" dirty="0">
                <a:effectLst/>
                <a:latin typeface="Georgia" panose="02040502050405020303" pitchFamily="18" charset="0"/>
              </a:rPr>
              <a:t>can be very slow</a:t>
            </a:r>
          </a:p>
          <a:p>
            <a:r>
              <a:rPr lang="en-CA" sz="2200" dirty="0">
                <a:solidFill>
                  <a:srgbClr val="C00000"/>
                </a:solidFill>
                <a:effectLst/>
                <a:latin typeface="Georgia" panose="02040502050405020303" pitchFamily="18" charset="0"/>
              </a:rPr>
              <a:t>Stochastic gradient descent </a:t>
            </a:r>
          </a:p>
          <a:p>
            <a:pPr lvl="1">
              <a:buFont typeface="Arial" panose="020B0604020202020204" pitchFamily="34" charset="0"/>
              <a:buChar char="•"/>
            </a:pPr>
            <a:r>
              <a:rPr lang="en-CA" sz="2200" dirty="0">
                <a:effectLst/>
                <a:latin typeface="Georgia" panose="02040502050405020303" pitchFamily="18" charset="0"/>
              </a:rPr>
              <a:t>uses only one random training sample at each iteration</a:t>
            </a:r>
          </a:p>
          <a:p>
            <a:pPr lvl="1">
              <a:buFont typeface="Arial" panose="020B0604020202020204" pitchFamily="34" charset="0"/>
              <a:buChar char="•"/>
            </a:pPr>
            <a:r>
              <a:rPr lang="en-CA" sz="2200" dirty="0">
                <a:effectLst/>
                <a:latin typeface="Georgia" panose="02040502050405020303" pitchFamily="18" charset="0"/>
              </a:rPr>
              <a:t>Very fast but can be unstable</a:t>
            </a:r>
          </a:p>
          <a:p>
            <a:r>
              <a:rPr lang="en-CA" sz="2200" dirty="0">
                <a:solidFill>
                  <a:srgbClr val="C00000"/>
                </a:solidFill>
                <a:effectLst/>
                <a:latin typeface="Georgia" panose="02040502050405020303" pitchFamily="18" charset="0"/>
              </a:rPr>
              <a:t>Mini-batch gradient descent</a:t>
            </a:r>
          </a:p>
          <a:p>
            <a:pPr lvl="1">
              <a:buFont typeface="Arial" panose="020B0604020202020204" pitchFamily="34" charset="0"/>
              <a:buChar char="•"/>
            </a:pPr>
            <a:r>
              <a:rPr lang="en-CA" sz="2200" dirty="0">
                <a:effectLst/>
                <a:latin typeface="Georgia" panose="02040502050405020303" pitchFamily="18" charset="0"/>
              </a:rPr>
              <a:t>Uses a subset of training data at each iteration</a:t>
            </a:r>
          </a:p>
          <a:p>
            <a:pPr marL="0" indent="0">
              <a:buNone/>
            </a:pPr>
            <a:endParaRPr lang="en-US" sz="2200" dirty="0"/>
          </a:p>
        </p:txBody>
      </p:sp>
      <p:pic>
        <p:nvPicPr>
          <p:cNvPr id="4" name="Picture 3">
            <a:extLst>
              <a:ext uri="{FF2B5EF4-FFF2-40B4-BE49-F238E27FC236}">
                <a16:creationId xmlns:a16="http://schemas.microsoft.com/office/drawing/2014/main" id="{F79C478C-AE99-4F79-EB25-EB59D5383D68}"/>
              </a:ext>
            </a:extLst>
          </p:cNvPr>
          <p:cNvPicPr>
            <a:picLocks noChangeAspect="1"/>
          </p:cNvPicPr>
          <p:nvPr/>
        </p:nvPicPr>
        <p:blipFill>
          <a:blip r:embed="rId3"/>
          <a:stretch>
            <a:fillRect/>
          </a:stretch>
        </p:blipFill>
        <p:spPr>
          <a:xfrm>
            <a:off x="1814576" y="4217987"/>
            <a:ext cx="7953247" cy="2640013"/>
          </a:xfrm>
          <a:prstGeom prst="rect">
            <a:avLst/>
          </a:prstGeom>
        </p:spPr>
      </p:pic>
    </p:spTree>
    <p:extLst>
      <p:ext uri="{BB962C8B-B14F-4D97-AF65-F5344CB8AC3E}">
        <p14:creationId xmlns:p14="http://schemas.microsoft.com/office/powerpoint/2010/main" val="4280544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958976"/>
            <a:ext cx="12192000" cy="147002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eaLnBrk="0" hangingPunct="0">
              <a:spcBef>
                <a:spcPct val="20000"/>
              </a:spcBef>
            </a:pPr>
            <a:r>
              <a:rPr lang="en-CA" dirty="0">
                <a:effectLst>
                  <a:outerShdw blurRad="38100" dist="38100" dir="2700000" algn="tl">
                    <a:srgbClr val="000000">
                      <a:alpha val="43137"/>
                    </a:srgbClr>
                  </a:outerShdw>
                </a:effectLst>
              </a:rPr>
              <a:t>Regression</a:t>
            </a:r>
            <a:endParaRPr lang="en-CA" sz="2800" dirty="0">
              <a:ea typeface="+mn-ea"/>
            </a:endParaRPr>
          </a:p>
        </p:txBody>
      </p:sp>
      <p:cxnSp>
        <p:nvCxnSpPr>
          <p:cNvPr id="5" name="Straight Connector 4"/>
          <p:cNvCxnSpPr/>
          <p:nvPr/>
        </p:nvCxnSpPr>
        <p:spPr>
          <a:xfrm flipV="1">
            <a:off x="1981200" y="2636520"/>
            <a:ext cx="8229600" cy="0"/>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755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3BD6-AFD9-5AA5-4EC1-227B473C2D99}"/>
              </a:ext>
            </a:extLst>
          </p:cNvPr>
          <p:cNvSpPr>
            <a:spLocks noGrp="1"/>
          </p:cNvSpPr>
          <p:nvPr>
            <p:ph type="title"/>
          </p:nvPr>
        </p:nvSpPr>
        <p:spPr/>
        <p:txBody>
          <a:bodyPr/>
          <a:lstStyle/>
          <a:p>
            <a:r>
              <a:rPr lang="en-US" dirty="0"/>
              <a:t>Gradient descent</a:t>
            </a:r>
          </a:p>
        </p:txBody>
      </p:sp>
      <p:pic>
        <p:nvPicPr>
          <p:cNvPr id="8" name="Content Placeholder 4">
            <a:extLst>
              <a:ext uri="{FF2B5EF4-FFF2-40B4-BE49-F238E27FC236}">
                <a16:creationId xmlns:a16="http://schemas.microsoft.com/office/drawing/2014/main" id="{6B75B8AB-9BDB-E751-25D1-A1A1093997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066799"/>
            <a:ext cx="11201400" cy="5762859"/>
          </a:xfrm>
        </p:spPr>
      </p:pic>
    </p:spTree>
    <p:extLst>
      <p:ext uri="{BB962C8B-B14F-4D97-AF65-F5344CB8AC3E}">
        <p14:creationId xmlns:p14="http://schemas.microsoft.com/office/powerpoint/2010/main" val="924290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6772-91BB-E9CB-DA48-EF773E1D6403}"/>
              </a:ext>
            </a:extLst>
          </p:cNvPr>
          <p:cNvSpPr>
            <a:spLocks noGrp="1"/>
          </p:cNvSpPr>
          <p:nvPr>
            <p:ph type="title"/>
          </p:nvPr>
        </p:nvSpPr>
        <p:spPr/>
        <p:txBody>
          <a:bodyPr/>
          <a:lstStyle/>
          <a:p>
            <a:r>
              <a:rPr lang="en-US" dirty="0"/>
              <a:t>Evaluating performance of regression models</a:t>
            </a:r>
          </a:p>
        </p:txBody>
      </p:sp>
      <p:pic>
        <p:nvPicPr>
          <p:cNvPr id="5" name="Content Placeholder 4" descr="A screenshot of a math test&#10;&#10;Description automatically generated">
            <a:extLst>
              <a:ext uri="{FF2B5EF4-FFF2-40B4-BE49-F238E27FC236}">
                <a16:creationId xmlns:a16="http://schemas.microsoft.com/office/drawing/2014/main" id="{5EADF539-D4FF-A421-9023-DF1D617CC6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019130"/>
            <a:ext cx="10744200" cy="5801699"/>
          </a:xfrm>
        </p:spPr>
      </p:pic>
    </p:spTree>
    <p:extLst>
      <p:ext uri="{BB962C8B-B14F-4D97-AF65-F5344CB8AC3E}">
        <p14:creationId xmlns:p14="http://schemas.microsoft.com/office/powerpoint/2010/main" val="720721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FA40-7DF1-A97A-DA7B-F8CED9817C3C}"/>
              </a:ext>
            </a:extLst>
          </p:cNvPr>
          <p:cNvSpPr>
            <a:spLocks noGrp="1"/>
          </p:cNvSpPr>
          <p:nvPr>
            <p:ph type="title"/>
          </p:nvPr>
        </p:nvSpPr>
        <p:spPr/>
        <p:txBody>
          <a:bodyPr/>
          <a:lstStyle/>
          <a:p>
            <a:r>
              <a:rPr lang="en-US" dirty="0"/>
              <a:t>Evaluating performance of regression models</a:t>
            </a:r>
          </a:p>
        </p:txBody>
      </p:sp>
      <p:pic>
        <p:nvPicPr>
          <p:cNvPr id="5" name="Content Placeholder 4" descr="A diagram of a brain&#10;&#10;Description automatically generated with medium confidence">
            <a:extLst>
              <a:ext uri="{FF2B5EF4-FFF2-40B4-BE49-F238E27FC236}">
                <a16:creationId xmlns:a16="http://schemas.microsoft.com/office/drawing/2014/main" id="{6108FF2B-8808-A0E6-CA7C-0026B11337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990601"/>
            <a:ext cx="9906000" cy="5888662"/>
          </a:xfrm>
        </p:spPr>
      </p:pic>
    </p:spTree>
    <p:extLst>
      <p:ext uri="{BB962C8B-B14F-4D97-AF65-F5344CB8AC3E}">
        <p14:creationId xmlns:p14="http://schemas.microsoft.com/office/powerpoint/2010/main" val="318748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24AA-0AEA-4926-6BD9-EC2D12393E9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2BF7F11-CCA5-CED0-3443-65169A577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0" y="76199"/>
            <a:ext cx="12170229" cy="6848199"/>
          </a:xfrm>
          <a:prstGeom prst="rect">
            <a:avLst/>
          </a:prstGeom>
        </p:spPr>
      </p:pic>
    </p:spTree>
    <p:extLst>
      <p:ext uri="{BB962C8B-B14F-4D97-AF65-F5344CB8AC3E}">
        <p14:creationId xmlns:p14="http://schemas.microsoft.com/office/powerpoint/2010/main" val="3694332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37C15-99A4-4947-B817-584F51ED4257}"/>
              </a:ext>
            </a:extLst>
          </p:cNvPr>
          <p:cNvSpPr>
            <a:spLocks noGrp="1"/>
          </p:cNvSpPr>
          <p:nvPr>
            <p:ph type="title"/>
          </p:nvPr>
        </p:nvSpPr>
        <p:spPr/>
        <p:txBody>
          <a:bodyPr/>
          <a:lstStyle/>
          <a:p>
            <a:endParaRPr lang="en-US"/>
          </a:p>
        </p:txBody>
      </p:sp>
      <p:pic>
        <p:nvPicPr>
          <p:cNvPr id="4" name="Content Placeholder 5">
            <a:extLst>
              <a:ext uri="{FF2B5EF4-FFF2-40B4-BE49-F238E27FC236}">
                <a16:creationId xmlns:a16="http://schemas.microsoft.com/office/drawing/2014/main" id="{9655BE84-7DCE-751D-94D5-2D2DC7CFF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78144"/>
          </a:xfrm>
          <a:prstGeom prst="rect">
            <a:avLst/>
          </a:prstGeom>
        </p:spPr>
      </p:pic>
    </p:spTree>
    <p:extLst>
      <p:ext uri="{BB962C8B-B14F-4D97-AF65-F5344CB8AC3E}">
        <p14:creationId xmlns:p14="http://schemas.microsoft.com/office/powerpoint/2010/main" val="202796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C927-9384-F1FA-82C0-874E97F042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2F6945-CAFF-1256-FB1D-C1DDDECB508C}"/>
              </a:ext>
            </a:extLst>
          </p:cNvPr>
          <p:cNvSpPr>
            <a:spLocks noGrp="1"/>
          </p:cNvSpPr>
          <p:nvPr>
            <p:ph idx="1"/>
          </p:nvPr>
        </p:nvSpPr>
        <p:spPr/>
        <p:txBody>
          <a:bodyPr/>
          <a:lstStyle/>
          <a:p>
            <a:endParaRPr lang="en-US"/>
          </a:p>
        </p:txBody>
      </p:sp>
      <p:pic>
        <p:nvPicPr>
          <p:cNvPr id="4" name="Content Placeholder 5" descr="A white paper with black text&#10;&#10;Description automatically generated">
            <a:extLst>
              <a:ext uri="{FF2B5EF4-FFF2-40B4-BE49-F238E27FC236}">
                <a16:creationId xmlns:a16="http://schemas.microsoft.com/office/drawing/2014/main" id="{92B9ACBC-96FE-C652-76FB-2C40F95EE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45305" cy="6858000"/>
          </a:xfrm>
          <a:prstGeom prst="rect">
            <a:avLst/>
          </a:prstGeom>
        </p:spPr>
      </p:pic>
    </p:spTree>
    <p:extLst>
      <p:ext uri="{BB962C8B-B14F-4D97-AF65-F5344CB8AC3E}">
        <p14:creationId xmlns:p14="http://schemas.microsoft.com/office/powerpoint/2010/main" val="1692841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CC0A2-F0DB-0441-D87B-AFA1AE79B1EA}"/>
              </a:ext>
            </a:extLst>
          </p:cNvPr>
          <p:cNvSpPr>
            <a:spLocks noGrp="1"/>
          </p:cNvSpPr>
          <p:nvPr>
            <p:ph type="title"/>
          </p:nvPr>
        </p:nvSpPr>
        <p:spPr/>
        <p:txBody>
          <a:bodyPr/>
          <a:lstStyle/>
          <a:p>
            <a:endParaRPr lang="en-US"/>
          </a:p>
        </p:txBody>
      </p:sp>
      <p:pic>
        <p:nvPicPr>
          <p:cNvPr id="5" name="Content Placeholder 4" descr="A white paper with black text and red text&#10;&#10;Description automatically generated">
            <a:extLst>
              <a:ext uri="{FF2B5EF4-FFF2-40B4-BE49-F238E27FC236}">
                <a16:creationId xmlns:a16="http://schemas.microsoft.com/office/drawing/2014/main" id="{F04E0A70-3447-ED09-7453-E63A27E58B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81114" cy="6800213"/>
          </a:xfrm>
        </p:spPr>
      </p:pic>
    </p:spTree>
    <p:extLst>
      <p:ext uri="{BB962C8B-B14F-4D97-AF65-F5344CB8AC3E}">
        <p14:creationId xmlns:p14="http://schemas.microsoft.com/office/powerpoint/2010/main" val="1510632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60D3-3AE1-07A0-55C9-B5F8F1D34F9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D0ED2C9-43EE-43CC-C551-E6B3FF0C7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98"/>
            <a:ext cx="12222012" cy="6841202"/>
          </a:xfrm>
          <a:prstGeom prst="rect">
            <a:avLst/>
          </a:prstGeom>
        </p:spPr>
      </p:pic>
    </p:spTree>
    <p:extLst>
      <p:ext uri="{BB962C8B-B14F-4D97-AF65-F5344CB8AC3E}">
        <p14:creationId xmlns:p14="http://schemas.microsoft.com/office/powerpoint/2010/main" val="392220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DB1C-91FC-B481-0486-DFD5040C32C0}"/>
              </a:ext>
            </a:extLst>
          </p:cNvPr>
          <p:cNvSpPr>
            <a:spLocks noGrp="1"/>
          </p:cNvSpPr>
          <p:nvPr>
            <p:ph type="title"/>
          </p:nvPr>
        </p:nvSpPr>
        <p:spPr/>
        <p:txBody>
          <a:bodyPr>
            <a:normAutofit/>
          </a:bodyPr>
          <a:lstStyle/>
          <a:p>
            <a:r>
              <a:rPr lang="en-US" dirty="0"/>
              <a:t>Load the dataset</a:t>
            </a:r>
          </a:p>
        </p:txBody>
      </p:sp>
      <p:pic>
        <p:nvPicPr>
          <p:cNvPr id="5" name="Content Placeholder 4" descr="A screenshot of a computer&#10;&#10;Description automatically generated">
            <a:extLst>
              <a:ext uri="{FF2B5EF4-FFF2-40B4-BE49-F238E27FC236}">
                <a16:creationId xmlns:a16="http://schemas.microsoft.com/office/drawing/2014/main" id="{B425A936-C367-A2AB-8543-60D4DA47D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1825669"/>
            <a:ext cx="10972800" cy="4075024"/>
          </a:xfrm>
        </p:spPr>
      </p:pic>
      <p:sp>
        <p:nvSpPr>
          <p:cNvPr id="7" name="TextBox 6">
            <a:extLst>
              <a:ext uri="{FF2B5EF4-FFF2-40B4-BE49-F238E27FC236}">
                <a16:creationId xmlns:a16="http://schemas.microsoft.com/office/drawing/2014/main" id="{D212B458-6B06-70DA-7AA5-35CFBE482C19}"/>
              </a:ext>
            </a:extLst>
          </p:cNvPr>
          <p:cNvSpPr txBox="1"/>
          <p:nvPr/>
        </p:nvSpPr>
        <p:spPr>
          <a:xfrm>
            <a:off x="457200" y="1084969"/>
            <a:ext cx="9677400" cy="369332"/>
          </a:xfrm>
          <a:prstGeom prst="rect">
            <a:avLst/>
          </a:prstGeom>
          <a:noFill/>
        </p:spPr>
        <p:txBody>
          <a:bodyPr wrap="square">
            <a:spAutoFit/>
          </a:bodyPr>
          <a:lstStyle/>
          <a:p>
            <a:r>
              <a:rPr lang="en-CA" b="0" i="0" u="none" strike="noStrike" dirty="0">
                <a:solidFill>
                  <a:srgbClr val="212121"/>
                </a:solidFill>
                <a:effectLst/>
                <a:latin typeface="Roboto" panose="02000000000000000000" pitchFamily="2" charset="0"/>
              </a:rPr>
              <a:t>Load the dataset with 1, 6 , and 86 brain volumes for prediction of GA at scan.</a:t>
            </a:r>
            <a:endParaRPr lang="en-US" dirty="0"/>
          </a:p>
        </p:txBody>
      </p:sp>
    </p:spTree>
    <p:extLst>
      <p:ext uri="{BB962C8B-B14F-4D97-AF65-F5344CB8AC3E}">
        <p14:creationId xmlns:p14="http://schemas.microsoft.com/office/powerpoint/2010/main" val="389873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white screen with red text&#10;&#10;Description automatically generated">
            <a:extLst>
              <a:ext uri="{FF2B5EF4-FFF2-40B4-BE49-F238E27FC236}">
                <a16:creationId xmlns:a16="http://schemas.microsoft.com/office/drawing/2014/main" id="{6769CA51-341A-FFDF-8ADA-4C32A7DBC3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94558"/>
            <a:ext cx="12284380" cy="2838863"/>
          </a:xfrm>
        </p:spPr>
      </p:pic>
      <p:sp>
        <p:nvSpPr>
          <p:cNvPr id="2" name="Title 1">
            <a:extLst>
              <a:ext uri="{FF2B5EF4-FFF2-40B4-BE49-F238E27FC236}">
                <a16:creationId xmlns:a16="http://schemas.microsoft.com/office/drawing/2014/main" id="{24EF9366-5195-A777-F571-D930F6888C3C}"/>
              </a:ext>
            </a:extLst>
          </p:cNvPr>
          <p:cNvSpPr>
            <a:spLocks noGrp="1"/>
          </p:cNvSpPr>
          <p:nvPr>
            <p:ph type="title"/>
          </p:nvPr>
        </p:nvSpPr>
        <p:spPr/>
        <p:txBody>
          <a:bodyPr/>
          <a:lstStyle/>
          <a:p>
            <a:r>
              <a:rPr lang="en-US" dirty="0"/>
              <a:t>Activity 1: Print the number of samples and features</a:t>
            </a:r>
          </a:p>
        </p:txBody>
      </p:sp>
      <p:pic>
        <p:nvPicPr>
          <p:cNvPr id="7" name="Picture 6" descr="A screenshot of a computer&#10;&#10;Description automatically generated">
            <a:extLst>
              <a:ext uri="{FF2B5EF4-FFF2-40B4-BE49-F238E27FC236}">
                <a16:creationId xmlns:a16="http://schemas.microsoft.com/office/drawing/2014/main" id="{BB399C8D-3F3A-138A-E4AD-30CDEF95F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4419600"/>
            <a:ext cx="5461000" cy="1993900"/>
          </a:xfrm>
          <a:prstGeom prst="rect">
            <a:avLst/>
          </a:prstGeom>
        </p:spPr>
      </p:pic>
      <p:sp>
        <p:nvSpPr>
          <p:cNvPr id="8" name="Rectangle 7">
            <a:extLst>
              <a:ext uri="{FF2B5EF4-FFF2-40B4-BE49-F238E27FC236}">
                <a16:creationId xmlns:a16="http://schemas.microsoft.com/office/drawing/2014/main" id="{C3C36675-9748-20E3-1435-C05643E26160}"/>
              </a:ext>
            </a:extLst>
          </p:cNvPr>
          <p:cNvSpPr/>
          <p:nvPr/>
        </p:nvSpPr>
        <p:spPr>
          <a:xfrm>
            <a:off x="381000" y="3223821"/>
            <a:ext cx="3124200" cy="609600"/>
          </a:xfrm>
          <a:prstGeom prst="rect">
            <a:avLst/>
          </a:prstGeom>
          <a:noFill/>
          <a:ln w="38100">
            <a:solidFill>
              <a:srgbClr val="33CC3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D6D973A6-D3E7-5375-B0B2-087E47B64BE4}"/>
              </a:ext>
            </a:extLst>
          </p:cNvPr>
          <p:cNvSpPr/>
          <p:nvPr/>
        </p:nvSpPr>
        <p:spPr>
          <a:xfrm>
            <a:off x="3276600" y="4499758"/>
            <a:ext cx="5384800" cy="1993899"/>
          </a:xfrm>
          <a:prstGeom prst="rect">
            <a:avLst/>
          </a:prstGeom>
          <a:noFill/>
          <a:ln w="38100">
            <a:solidFill>
              <a:srgbClr val="33CC3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EA5B221C-26C1-5455-1F15-2F2405B4056E}"/>
              </a:ext>
            </a:extLst>
          </p:cNvPr>
          <p:cNvCxnSpPr>
            <a:cxnSpLocks/>
          </p:cNvCxnSpPr>
          <p:nvPr/>
        </p:nvCxnSpPr>
        <p:spPr>
          <a:xfrm>
            <a:off x="3200400" y="3833421"/>
            <a:ext cx="2730500" cy="666337"/>
          </a:xfrm>
          <a:prstGeom prst="straightConnector1">
            <a:avLst/>
          </a:prstGeom>
          <a:ln w="38100">
            <a:solidFill>
              <a:srgbClr val="33CC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30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E6B0D-E4C3-6B35-A5D4-878155F085C5}"/>
              </a:ext>
            </a:extLst>
          </p:cNvPr>
          <p:cNvSpPr>
            <a:spLocks noGrp="1"/>
          </p:cNvSpPr>
          <p:nvPr>
            <p:ph type="title"/>
          </p:nvPr>
        </p:nvSpPr>
        <p:spPr/>
        <p:txBody>
          <a:bodyPr>
            <a:normAutofit/>
          </a:bodyPr>
          <a:lstStyle/>
          <a:p>
            <a:r>
              <a:rPr lang="en-US" dirty="0"/>
              <a:t>Learning objectives</a:t>
            </a:r>
          </a:p>
        </p:txBody>
      </p:sp>
      <p:sp>
        <p:nvSpPr>
          <p:cNvPr id="7" name="object 2">
            <a:extLst>
              <a:ext uri="{FF2B5EF4-FFF2-40B4-BE49-F238E27FC236}">
                <a16:creationId xmlns:a16="http://schemas.microsoft.com/office/drawing/2014/main" id="{B2A43639-3DED-593A-5957-E5555B655EA1}"/>
              </a:ext>
            </a:extLst>
          </p:cNvPr>
          <p:cNvSpPr txBox="1"/>
          <p:nvPr/>
        </p:nvSpPr>
        <p:spPr>
          <a:xfrm>
            <a:off x="266700" y="1066800"/>
            <a:ext cx="11658600" cy="5060359"/>
          </a:xfrm>
          <a:prstGeom prst="rect">
            <a:avLst/>
          </a:prstGeom>
          <a:ln w="12192">
            <a:solidFill>
              <a:srgbClr val="000000"/>
            </a:solidFill>
          </a:ln>
        </p:spPr>
        <p:txBody>
          <a:bodyPr vert="horz" wrap="square" lIns="0" tIns="104139" rIns="0" bIns="0" rtlCol="0">
            <a:spAutoFit/>
          </a:bodyPr>
          <a:lstStyle/>
          <a:p>
            <a:pPr>
              <a:lnSpc>
                <a:spcPct val="100000"/>
              </a:lnSpc>
            </a:pPr>
            <a:endParaRPr sz="2400" dirty="0">
              <a:latin typeface="Georgia"/>
              <a:cs typeface="Georgia"/>
            </a:endParaRPr>
          </a:p>
          <a:p>
            <a:pPr marL="522605" indent="-172085">
              <a:lnSpc>
                <a:spcPct val="100000"/>
              </a:lnSpc>
              <a:buFont typeface="Arial"/>
              <a:buChar char="•"/>
              <a:tabLst>
                <a:tab pos="522605" algn="l"/>
              </a:tabLst>
            </a:pPr>
            <a:r>
              <a:rPr sz="2400" b="1" dirty="0">
                <a:solidFill>
                  <a:srgbClr val="001F5F"/>
                </a:solidFill>
                <a:latin typeface="Georgia"/>
                <a:cs typeface="Georgia"/>
              </a:rPr>
              <a:t>Part </a:t>
            </a:r>
            <a:r>
              <a:rPr sz="2400" b="1" spc="-10" dirty="0">
                <a:solidFill>
                  <a:srgbClr val="001F5F"/>
                </a:solidFill>
                <a:latin typeface="Georgia"/>
                <a:cs typeface="Georgia"/>
              </a:rPr>
              <a:t>1-</a:t>
            </a:r>
            <a:r>
              <a:rPr sz="2400" b="1" dirty="0">
                <a:solidFill>
                  <a:srgbClr val="001F5F"/>
                </a:solidFill>
                <a:latin typeface="Georgia"/>
                <a:cs typeface="Georgia"/>
              </a:rPr>
              <a:t>2:</a:t>
            </a:r>
            <a:r>
              <a:rPr sz="2400" b="1" spc="-15" dirty="0">
                <a:solidFill>
                  <a:srgbClr val="001F5F"/>
                </a:solidFill>
                <a:latin typeface="Georgia"/>
                <a:cs typeface="Georgia"/>
              </a:rPr>
              <a:t> </a:t>
            </a:r>
            <a:r>
              <a:rPr sz="2400" spc="-10" dirty="0">
                <a:solidFill>
                  <a:srgbClr val="001F5F"/>
                </a:solidFill>
                <a:latin typeface="Georgia"/>
                <a:cs typeface="Georgia"/>
              </a:rPr>
              <a:t>Multivariate</a:t>
            </a:r>
            <a:r>
              <a:rPr sz="2400" spc="10" dirty="0">
                <a:solidFill>
                  <a:srgbClr val="001F5F"/>
                </a:solidFill>
                <a:latin typeface="Georgia"/>
                <a:cs typeface="Georgia"/>
              </a:rPr>
              <a:t> </a:t>
            </a:r>
            <a:r>
              <a:rPr sz="2400" dirty="0">
                <a:solidFill>
                  <a:srgbClr val="001F5F"/>
                </a:solidFill>
                <a:latin typeface="Georgia"/>
                <a:cs typeface="Georgia"/>
              </a:rPr>
              <a:t>linear</a:t>
            </a:r>
            <a:r>
              <a:rPr sz="2400" spc="5" dirty="0">
                <a:solidFill>
                  <a:srgbClr val="001F5F"/>
                </a:solidFill>
                <a:latin typeface="Georgia"/>
                <a:cs typeface="Georgia"/>
              </a:rPr>
              <a:t> </a:t>
            </a:r>
            <a:r>
              <a:rPr sz="2400" spc="-10" dirty="0">
                <a:solidFill>
                  <a:srgbClr val="001F5F"/>
                </a:solidFill>
                <a:latin typeface="Georgia"/>
                <a:cs typeface="Georgia"/>
              </a:rPr>
              <a:t>regression</a:t>
            </a:r>
            <a:endParaRPr sz="2400" dirty="0">
              <a:latin typeface="Georgia"/>
              <a:cs typeface="Georgia"/>
            </a:endParaRPr>
          </a:p>
          <a:p>
            <a:pPr marL="721995" lvl="1" indent="-142875">
              <a:lnSpc>
                <a:spcPct val="100000"/>
              </a:lnSpc>
              <a:spcBef>
                <a:spcPts val="160"/>
              </a:spcBef>
              <a:buFont typeface="Arial"/>
              <a:buChar char="•"/>
              <a:tabLst>
                <a:tab pos="721995" algn="l"/>
              </a:tabLst>
            </a:pPr>
            <a:r>
              <a:rPr sz="2400" dirty="0">
                <a:latin typeface="Georgia"/>
                <a:cs typeface="Georgia"/>
              </a:rPr>
              <a:t>Mathematical</a:t>
            </a:r>
            <a:r>
              <a:rPr sz="2400" spc="-25" dirty="0">
                <a:latin typeface="Georgia"/>
                <a:cs typeface="Georgia"/>
              </a:rPr>
              <a:t> </a:t>
            </a:r>
            <a:r>
              <a:rPr sz="2400" dirty="0">
                <a:latin typeface="Georgia"/>
                <a:cs typeface="Georgia"/>
              </a:rPr>
              <a:t>formulation</a:t>
            </a:r>
            <a:r>
              <a:rPr sz="2400" spc="-15" dirty="0">
                <a:latin typeface="Georgia"/>
                <a:cs typeface="Georgia"/>
              </a:rPr>
              <a:t> </a:t>
            </a:r>
            <a:r>
              <a:rPr sz="2400" dirty="0">
                <a:latin typeface="Georgia"/>
                <a:cs typeface="Georgia"/>
              </a:rPr>
              <a:t>of</a:t>
            </a:r>
            <a:r>
              <a:rPr sz="2400" spc="-15" dirty="0">
                <a:latin typeface="Georgia"/>
                <a:cs typeface="Georgia"/>
              </a:rPr>
              <a:t> </a:t>
            </a:r>
            <a:r>
              <a:rPr sz="2400" dirty="0">
                <a:latin typeface="Georgia"/>
                <a:cs typeface="Georgia"/>
              </a:rPr>
              <a:t>multivariate</a:t>
            </a:r>
            <a:r>
              <a:rPr sz="2400" spc="-25" dirty="0">
                <a:latin typeface="Georgia"/>
                <a:cs typeface="Georgia"/>
              </a:rPr>
              <a:t> </a:t>
            </a:r>
            <a:r>
              <a:rPr sz="2400" dirty="0">
                <a:latin typeface="Georgia"/>
                <a:cs typeface="Georgia"/>
              </a:rPr>
              <a:t>linear</a:t>
            </a:r>
            <a:r>
              <a:rPr sz="2400" spc="-15" dirty="0">
                <a:latin typeface="Georgia"/>
                <a:cs typeface="Georgia"/>
              </a:rPr>
              <a:t> </a:t>
            </a:r>
            <a:r>
              <a:rPr sz="2400" spc="-10" dirty="0">
                <a:latin typeface="Georgia"/>
                <a:cs typeface="Georgia"/>
              </a:rPr>
              <a:t>regression</a:t>
            </a:r>
            <a:endParaRPr sz="2400" dirty="0">
              <a:latin typeface="Georgia"/>
              <a:cs typeface="Georgia"/>
            </a:endParaRPr>
          </a:p>
          <a:p>
            <a:pPr marL="721995" lvl="1" indent="-142875">
              <a:lnSpc>
                <a:spcPct val="100000"/>
              </a:lnSpc>
              <a:spcBef>
                <a:spcPts val="145"/>
              </a:spcBef>
              <a:buFont typeface="Arial"/>
              <a:buChar char="•"/>
              <a:tabLst>
                <a:tab pos="721995" algn="l"/>
              </a:tabLst>
            </a:pPr>
            <a:r>
              <a:rPr sz="2400" dirty="0">
                <a:latin typeface="Georgia"/>
                <a:cs typeface="Georgia"/>
              </a:rPr>
              <a:t>Fitting</a:t>
            </a:r>
            <a:r>
              <a:rPr sz="2400" spc="-25" dirty="0">
                <a:latin typeface="Georgia"/>
                <a:cs typeface="Georgia"/>
              </a:rPr>
              <a:t> </a:t>
            </a:r>
            <a:r>
              <a:rPr sz="2400" dirty="0">
                <a:latin typeface="Georgia"/>
                <a:cs typeface="Georgia"/>
              </a:rPr>
              <a:t>using</a:t>
            </a:r>
            <a:r>
              <a:rPr sz="2400" spc="-15" dirty="0">
                <a:latin typeface="Georgia"/>
                <a:cs typeface="Georgia"/>
              </a:rPr>
              <a:t> </a:t>
            </a:r>
            <a:r>
              <a:rPr sz="2400" dirty="0">
                <a:latin typeface="Georgia"/>
                <a:cs typeface="Georgia"/>
              </a:rPr>
              <a:t>normal</a:t>
            </a:r>
            <a:r>
              <a:rPr sz="2400" spc="-15" dirty="0">
                <a:latin typeface="Georgia"/>
                <a:cs typeface="Georgia"/>
              </a:rPr>
              <a:t> </a:t>
            </a:r>
            <a:r>
              <a:rPr sz="2400" dirty="0">
                <a:latin typeface="Georgia"/>
                <a:cs typeface="Georgia"/>
              </a:rPr>
              <a:t>equation</a:t>
            </a:r>
            <a:r>
              <a:rPr sz="2400" spc="-5" dirty="0">
                <a:latin typeface="Georgia"/>
                <a:cs typeface="Georgia"/>
              </a:rPr>
              <a:t> </a:t>
            </a:r>
            <a:r>
              <a:rPr sz="2400" dirty="0">
                <a:latin typeface="Georgia"/>
                <a:cs typeface="Georgia"/>
              </a:rPr>
              <a:t>and</a:t>
            </a:r>
            <a:r>
              <a:rPr sz="2400" spc="-15" dirty="0">
                <a:latin typeface="Georgia"/>
                <a:cs typeface="Georgia"/>
              </a:rPr>
              <a:t> </a:t>
            </a:r>
            <a:r>
              <a:rPr sz="2400" dirty="0">
                <a:latin typeface="Georgia"/>
                <a:cs typeface="Georgia"/>
              </a:rPr>
              <a:t>gradient</a:t>
            </a:r>
            <a:r>
              <a:rPr sz="2400" spc="-5" dirty="0">
                <a:latin typeface="Georgia"/>
                <a:cs typeface="Georgia"/>
              </a:rPr>
              <a:t> </a:t>
            </a:r>
            <a:r>
              <a:rPr sz="2400" spc="-10" dirty="0">
                <a:latin typeface="Georgia"/>
                <a:cs typeface="Georgia"/>
              </a:rPr>
              <a:t>descent</a:t>
            </a:r>
            <a:endParaRPr sz="2400" dirty="0">
              <a:latin typeface="Georgia"/>
              <a:cs typeface="Georgia"/>
            </a:endParaRPr>
          </a:p>
          <a:p>
            <a:pPr marL="721995" lvl="1" indent="-142875">
              <a:lnSpc>
                <a:spcPct val="100000"/>
              </a:lnSpc>
              <a:spcBef>
                <a:spcPts val="155"/>
              </a:spcBef>
              <a:buFont typeface="Arial"/>
              <a:buChar char="•"/>
              <a:tabLst>
                <a:tab pos="721995" algn="l"/>
              </a:tabLst>
            </a:pPr>
            <a:r>
              <a:rPr sz="2400" dirty="0">
                <a:latin typeface="Georgia"/>
                <a:cs typeface="Georgia"/>
              </a:rPr>
              <a:t>Evaluating</a:t>
            </a:r>
            <a:r>
              <a:rPr sz="2400" spc="-20" dirty="0">
                <a:latin typeface="Georgia"/>
                <a:cs typeface="Georgia"/>
              </a:rPr>
              <a:t> </a:t>
            </a:r>
            <a:r>
              <a:rPr sz="2400" dirty="0">
                <a:latin typeface="Georgia"/>
                <a:cs typeface="Georgia"/>
              </a:rPr>
              <a:t>performance</a:t>
            </a:r>
            <a:r>
              <a:rPr sz="2400" spc="-30" dirty="0">
                <a:latin typeface="Georgia"/>
                <a:cs typeface="Georgia"/>
              </a:rPr>
              <a:t> </a:t>
            </a:r>
            <a:r>
              <a:rPr sz="2400" dirty="0">
                <a:latin typeface="Georgia"/>
                <a:cs typeface="Georgia"/>
              </a:rPr>
              <a:t>and</a:t>
            </a:r>
            <a:r>
              <a:rPr sz="2400" spc="-25" dirty="0">
                <a:latin typeface="Georgia"/>
                <a:cs typeface="Georgia"/>
              </a:rPr>
              <a:t> </a:t>
            </a:r>
            <a:r>
              <a:rPr sz="2400" spc="-10" dirty="0">
                <a:latin typeface="Georgia"/>
                <a:cs typeface="Georgia"/>
              </a:rPr>
              <a:t>overfitting</a:t>
            </a:r>
            <a:endParaRPr sz="2400" dirty="0">
              <a:latin typeface="Georgia"/>
              <a:cs typeface="Georgia"/>
            </a:endParaRPr>
          </a:p>
          <a:p>
            <a:pPr lvl="1">
              <a:lnSpc>
                <a:spcPct val="100000"/>
              </a:lnSpc>
              <a:spcBef>
                <a:spcPts val="10"/>
              </a:spcBef>
              <a:buFont typeface="Arial"/>
              <a:buChar char="•"/>
            </a:pPr>
            <a:endParaRPr sz="2400" dirty="0">
              <a:latin typeface="Georgia"/>
              <a:cs typeface="Georgia"/>
            </a:endParaRPr>
          </a:p>
          <a:p>
            <a:pPr marL="522605" indent="-172085">
              <a:lnSpc>
                <a:spcPct val="100000"/>
              </a:lnSpc>
              <a:buFont typeface="Arial"/>
              <a:buChar char="•"/>
              <a:tabLst>
                <a:tab pos="522605" algn="l"/>
              </a:tabLst>
            </a:pPr>
            <a:r>
              <a:rPr sz="2400" b="1" dirty="0">
                <a:solidFill>
                  <a:srgbClr val="001F5F"/>
                </a:solidFill>
                <a:latin typeface="Georgia"/>
                <a:cs typeface="Georgia"/>
              </a:rPr>
              <a:t>Part</a:t>
            </a:r>
            <a:r>
              <a:rPr sz="2400" b="1" spc="-5" dirty="0">
                <a:solidFill>
                  <a:srgbClr val="001F5F"/>
                </a:solidFill>
                <a:latin typeface="Georgia"/>
                <a:cs typeface="Georgia"/>
              </a:rPr>
              <a:t> </a:t>
            </a:r>
            <a:r>
              <a:rPr sz="2400" b="1" dirty="0">
                <a:solidFill>
                  <a:srgbClr val="001F5F"/>
                </a:solidFill>
                <a:latin typeface="Georgia"/>
                <a:cs typeface="Georgia"/>
              </a:rPr>
              <a:t>3:</a:t>
            </a:r>
            <a:r>
              <a:rPr sz="2400" b="1" spc="-10" dirty="0">
                <a:solidFill>
                  <a:srgbClr val="001F5F"/>
                </a:solidFill>
                <a:latin typeface="Georgia"/>
                <a:cs typeface="Georgia"/>
              </a:rPr>
              <a:t> </a:t>
            </a:r>
            <a:r>
              <a:rPr sz="2400" spc="-10" dirty="0">
                <a:solidFill>
                  <a:srgbClr val="001F5F"/>
                </a:solidFill>
                <a:latin typeface="Georgia"/>
                <a:cs typeface="Georgia"/>
              </a:rPr>
              <a:t>Penalised</a:t>
            </a:r>
            <a:r>
              <a:rPr sz="2400" spc="-5" dirty="0">
                <a:solidFill>
                  <a:srgbClr val="001F5F"/>
                </a:solidFill>
                <a:latin typeface="Georgia"/>
                <a:cs typeface="Georgia"/>
              </a:rPr>
              <a:t> </a:t>
            </a:r>
            <a:r>
              <a:rPr sz="2400" dirty="0">
                <a:solidFill>
                  <a:srgbClr val="001F5F"/>
                </a:solidFill>
                <a:latin typeface="Georgia"/>
                <a:cs typeface="Georgia"/>
              </a:rPr>
              <a:t>linear </a:t>
            </a:r>
            <a:r>
              <a:rPr sz="2400" spc="-10" dirty="0">
                <a:solidFill>
                  <a:srgbClr val="001F5F"/>
                </a:solidFill>
                <a:latin typeface="Georgia"/>
                <a:cs typeface="Georgia"/>
              </a:rPr>
              <a:t>regression</a:t>
            </a:r>
            <a:endParaRPr sz="2400" dirty="0">
              <a:latin typeface="Georgia"/>
              <a:cs typeface="Georgia"/>
            </a:endParaRPr>
          </a:p>
          <a:p>
            <a:pPr marL="721995" lvl="1" indent="-142875">
              <a:lnSpc>
                <a:spcPct val="100000"/>
              </a:lnSpc>
              <a:spcBef>
                <a:spcPts val="150"/>
              </a:spcBef>
              <a:buFont typeface="Arial"/>
              <a:buChar char="•"/>
              <a:tabLst>
                <a:tab pos="721995" algn="l"/>
              </a:tabLst>
            </a:pPr>
            <a:r>
              <a:rPr sz="2400" dirty="0">
                <a:latin typeface="Georgia"/>
                <a:cs typeface="Georgia"/>
              </a:rPr>
              <a:t>Preventing</a:t>
            </a:r>
            <a:r>
              <a:rPr sz="2400" spc="-20" dirty="0">
                <a:latin typeface="Georgia"/>
                <a:cs typeface="Georgia"/>
              </a:rPr>
              <a:t> </a:t>
            </a:r>
            <a:r>
              <a:rPr sz="2400" dirty="0">
                <a:latin typeface="Georgia"/>
                <a:cs typeface="Georgia"/>
              </a:rPr>
              <a:t>overfitting</a:t>
            </a:r>
            <a:r>
              <a:rPr sz="2400" spc="-15" dirty="0">
                <a:latin typeface="Georgia"/>
                <a:cs typeface="Georgia"/>
              </a:rPr>
              <a:t> </a:t>
            </a:r>
            <a:r>
              <a:rPr sz="2400" dirty="0">
                <a:latin typeface="Georgia"/>
                <a:cs typeface="Georgia"/>
              </a:rPr>
              <a:t>using</a:t>
            </a:r>
            <a:r>
              <a:rPr sz="2400" spc="-25" dirty="0">
                <a:latin typeface="Georgia"/>
                <a:cs typeface="Georgia"/>
              </a:rPr>
              <a:t> </a:t>
            </a:r>
            <a:r>
              <a:rPr sz="2400" spc="-10" dirty="0">
                <a:latin typeface="Georgia"/>
                <a:cs typeface="Georgia"/>
              </a:rPr>
              <a:t>regularisation</a:t>
            </a:r>
            <a:endParaRPr sz="2400" dirty="0">
              <a:latin typeface="Georgia"/>
              <a:cs typeface="Georgia"/>
            </a:endParaRPr>
          </a:p>
          <a:p>
            <a:pPr marL="721995" lvl="1" indent="-142875">
              <a:lnSpc>
                <a:spcPct val="100000"/>
              </a:lnSpc>
              <a:spcBef>
                <a:spcPts val="160"/>
              </a:spcBef>
              <a:buFont typeface="Arial"/>
              <a:buChar char="•"/>
              <a:tabLst>
                <a:tab pos="721995" algn="l"/>
              </a:tabLst>
            </a:pPr>
            <a:r>
              <a:rPr sz="2400" dirty="0">
                <a:latin typeface="Georgia"/>
                <a:cs typeface="Georgia"/>
              </a:rPr>
              <a:t>Ridge</a:t>
            </a:r>
            <a:r>
              <a:rPr sz="2400" spc="-30" dirty="0">
                <a:latin typeface="Georgia"/>
                <a:cs typeface="Georgia"/>
              </a:rPr>
              <a:t> </a:t>
            </a:r>
            <a:r>
              <a:rPr sz="2400" dirty="0">
                <a:latin typeface="Georgia"/>
                <a:cs typeface="Georgia"/>
              </a:rPr>
              <a:t>and</a:t>
            </a:r>
            <a:r>
              <a:rPr sz="2400" spc="-10" dirty="0">
                <a:latin typeface="Georgia"/>
                <a:cs typeface="Georgia"/>
              </a:rPr>
              <a:t> </a:t>
            </a:r>
            <a:r>
              <a:rPr sz="2400" dirty="0">
                <a:latin typeface="Georgia"/>
                <a:cs typeface="Georgia"/>
              </a:rPr>
              <a:t>Lasso </a:t>
            </a:r>
            <a:r>
              <a:rPr sz="2400" spc="-10" dirty="0">
                <a:latin typeface="Georgia"/>
                <a:cs typeface="Georgia"/>
              </a:rPr>
              <a:t>regression</a:t>
            </a:r>
            <a:endParaRPr sz="2400" dirty="0">
              <a:latin typeface="Georgia"/>
              <a:cs typeface="Georgia"/>
            </a:endParaRPr>
          </a:p>
          <a:p>
            <a:pPr lvl="1">
              <a:lnSpc>
                <a:spcPct val="100000"/>
              </a:lnSpc>
              <a:spcBef>
                <a:spcPts val="15"/>
              </a:spcBef>
              <a:buFont typeface="Arial"/>
              <a:buChar char="•"/>
            </a:pPr>
            <a:endParaRPr sz="2400" dirty="0">
              <a:latin typeface="Georgia"/>
              <a:cs typeface="Georgia"/>
            </a:endParaRPr>
          </a:p>
          <a:p>
            <a:pPr marL="522605" indent="-172085">
              <a:lnSpc>
                <a:spcPct val="100000"/>
              </a:lnSpc>
              <a:spcBef>
                <a:spcPts val="5"/>
              </a:spcBef>
              <a:buFont typeface="Arial"/>
              <a:buChar char="•"/>
              <a:tabLst>
                <a:tab pos="522605" algn="l"/>
              </a:tabLst>
            </a:pPr>
            <a:r>
              <a:rPr sz="2400" b="1" dirty="0">
                <a:solidFill>
                  <a:srgbClr val="001F5F"/>
                </a:solidFill>
                <a:latin typeface="Georgia"/>
                <a:cs typeface="Georgia"/>
              </a:rPr>
              <a:t>Part</a:t>
            </a:r>
            <a:r>
              <a:rPr sz="2400" b="1" spc="-15" dirty="0">
                <a:solidFill>
                  <a:srgbClr val="001F5F"/>
                </a:solidFill>
                <a:latin typeface="Georgia"/>
                <a:cs typeface="Georgia"/>
              </a:rPr>
              <a:t> </a:t>
            </a:r>
            <a:r>
              <a:rPr sz="2400" b="1" dirty="0">
                <a:solidFill>
                  <a:srgbClr val="001F5F"/>
                </a:solidFill>
                <a:latin typeface="Georgia"/>
                <a:cs typeface="Georgia"/>
              </a:rPr>
              <a:t>4:</a:t>
            </a:r>
            <a:r>
              <a:rPr sz="2400" b="1" spc="-20" dirty="0">
                <a:solidFill>
                  <a:srgbClr val="001F5F"/>
                </a:solidFill>
                <a:latin typeface="Georgia"/>
                <a:cs typeface="Georgia"/>
              </a:rPr>
              <a:t> </a:t>
            </a:r>
            <a:r>
              <a:rPr sz="2400" spc="-10" dirty="0">
                <a:solidFill>
                  <a:srgbClr val="001F5F"/>
                </a:solidFill>
                <a:latin typeface="Georgia"/>
                <a:cs typeface="Georgia"/>
              </a:rPr>
              <a:t>Non-</a:t>
            </a:r>
            <a:r>
              <a:rPr sz="2400" dirty="0">
                <a:solidFill>
                  <a:srgbClr val="001F5F"/>
                </a:solidFill>
                <a:latin typeface="Georgia"/>
                <a:cs typeface="Georgia"/>
              </a:rPr>
              <a:t>linear</a:t>
            </a:r>
            <a:r>
              <a:rPr sz="2400" spc="-5" dirty="0">
                <a:solidFill>
                  <a:srgbClr val="001F5F"/>
                </a:solidFill>
                <a:latin typeface="Georgia"/>
                <a:cs typeface="Georgia"/>
              </a:rPr>
              <a:t> </a:t>
            </a:r>
            <a:r>
              <a:rPr sz="2400" spc="-10" dirty="0">
                <a:solidFill>
                  <a:srgbClr val="001F5F"/>
                </a:solidFill>
                <a:latin typeface="Georgia"/>
                <a:cs typeface="Georgia"/>
              </a:rPr>
              <a:t>regression</a:t>
            </a:r>
            <a:endParaRPr sz="2400" dirty="0">
              <a:latin typeface="Georgia"/>
              <a:cs typeface="Georgia"/>
            </a:endParaRPr>
          </a:p>
          <a:p>
            <a:pPr marL="721995" lvl="1" indent="-142875">
              <a:lnSpc>
                <a:spcPct val="100000"/>
              </a:lnSpc>
              <a:spcBef>
                <a:spcPts val="145"/>
              </a:spcBef>
              <a:buFont typeface="Arial"/>
              <a:buChar char="•"/>
              <a:tabLst>
                <a:tab pos="721995" algn="l"/>
              </a:tabLst>
            </a:pPr>
            <a:r>
              <a:rPr sz="2400" spc="-10" dirty="0">
                <a:latin typeface="Georgia"/>
                <a:cs typeface="Georgia"/>
              </a:rPr>
              <a:t>Non-</a:t>
            </a:r>
            <a:r>
              <a:rPr sz="2400" dirty="0">
                <a:latin typeface="Georgia"/>
                <a:cs typeface="Georgia"/>
              </a:rPr>
              <a:t>linear</a:t>
            </a:r>
            <a:r>
              <a:rPr sz="2400" spc="-5" dirty="0">
                <a:latin typeface="Georgia"/>
                <a:cs typeface="Georgia"/>
              </a:rPr>
              <a:t> </a:t>
            </a:r>
            <a:r>
              <a:rPr sz="2400" dirty="0">
                <a:latin typeface="Georgia"/>
                <a:cs typeface="Georgia"/>
              </a:rPr>
              <a:t>feature</a:t>
            </a:r>
            <a:r>
              <a:rPr sz="2400" spc="10" dirty="0">
                <a:latin typeface="Georgia"/>
                <a:cs typeface="Georgia"/>
              </a:rPr>
              <a:t> </a:t>
            </a:r>
            <a:r>
              <a:rPr sz="2400" spc="-10" dirty="0">
                <a:latin typeface="Georgia"/>
                <a:cs typeface="Georgia"/>
              </a:rPr>
              <a:t>transformation</a:t>
            </a:r>
            <a:endParaRPr sz="2400" dirty="0">
              <a:latin typeface="Georgia"/>
              <a:cs typeface="Georgia"/>
            </a:endParaRPr>
          </a:p>
          <a:p>
            <a:pPr marL="721995" lvl="1" indent="-142875">
              <a:lnSpc>
                <a:spcPct val="100000"/>
              </a:lnSpc>
              <a:spcBef>
                <a:spcPts val="155"/>
              </a:spcBef>
              <a:buFont typeface="Arial"/>
              <a:buChar char="•"/>
              <a:tabLst>
                <a:tab pos="721995" algn="l"/>
              </a:tabLst>
            </a:pPr>
            <a:r>
              <a:rPr sz="2400" dirty="0">
                <a:latin typeface="Georgia"/>
                <a:cs typeface="Georgia"/>
              </a:rPr>
              <a:t>Kernel</a:t>
            </a:r>
            <a:r>
              <a:rPr sz="2400" spc="-5" dirty="0">
                <a:latin typeface="Georgia"/>
                <a:cs typeface="Georgia"/>
              </a:rPr>
              <a:t> </a:t>
            </a:r>
            <a:r>
              <a:rPr sz="2400" spc="-20" dirty="0">
                <a:latin typeface="Georgia"/>
                <a:cs typeface="Georgia"/>
              </a:rPr>
              <a:t>trick</a:t>
            </a:r>
            <a:endParaRPr sz="2400" dirty="0">
              <a:latin typeface="Georgia"/>
              <a:cs typeface="Georgia"/>
            </a:endParaRPr>
          </a:p>
        </p:txBody>
      </p:sp>
    </p:spTree>
    <p:extLst>
      <p:ext uri="{BB962C8B-B14F-4D97-AF65-F5344CB8AC3E}">
        <p14:creationId xmlns:p14="http://schemas.microsoft.com/office/powerpoint/2010/main" val="2670095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5F56-6071-B941-6D6B-93E9AD3D8A97}"/>
              </a:ext>
            </a:extLst>
          </p:cNvPr>
          <p:cNvSpPr>
            <a:spLocks noGrp="1"/>
          </p:cNvSpPr>
          <p:nvPr>
            <p:ph type="title"/>
          </p:nvPr>
        </p:nvSpPr>
        <p:spPr/>
        <p:txBody>
          <a:bodyPr/>
          <a:lstStyle/>
          <a:p>
            <a:r>
              <a:rPr lang="en-US" dirty="0"/>
              <a:t>Visualize the dataset</a:t>
            </a:r>
          </a:p>
        </p:txBody>
      </p:sp>
      <p:pic>
        <p:nvPicPr>
          <p:cNvPr id="5" name="Content Placeholder 4" descr="A screenshot of a computer code&#10;&#10;Description automatically generated">
            <a:extLst>
              <a:ext uri="{FF2B5EF4-FFF2-40B4-BE49-F238E27FC236}">
                <a16:creationId xmlns:a16="http://schemas.microsoft.com/office/drawing/2014/main" id="{A41A2352-C21D-7E51-8FB2-C4C4A520BF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066800"/>
            <a:ext cx="2780523" cy="1524000"/>
          </a:xfrm>
        </p:spPr>
      </p:pic>
      <p:pic>
        <p:nvPicPr>
          <p:cNvPr id="1026" name="Picture 2">
            <a:extLst>
              <a:ext uri="{FF2B5EF4-FFF2-40B4-BE49-F238E27FC236}">
                <a16:creationId xmlns:a16="http://schemas.microsoft.com/office/drawing/2014/main" id="{CD458CDD-8D9D-02CC-D326-891E89530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493587"/>
            <a:ext cx="8991600" cy="536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913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ED75-1AD3-FAAA-C312-46C9A5919F51}"/>
              </a:ext>
            </a:extLst>
          </p:cNvPr>
          <p:cNvSpPr>
            <a:spLocks noGrp="1"/>
          </p:cNvSpPr>
          <p:nvPr>
            <p:ph type="title"/>
          </p:nvPr>
        </p:nvSpPr>
        <p:spPr/>
        <p:txBody>
          <a:bodyPr/>
          <a:lstStyle/>
          <a:p>
            <a:r>
              <a:rPr lang="en-US" dirty="0"/>
              <a:t> Correlation matrix (between GA and 6 volumes )</a:t>
            </a:r>
          </a:p>
        </p:txBody>
      </p:sp>
      <p:pic>
        <p:nvPicPr>
          <p:cNvPr id="5" name="Content Placeholder 4">
            <a:extLst>
              <a:ext uri="{FF2B5EF4-FFF2-40B4-BE49-F238E27FC236}">
                <a16:creationId xmlns:a16="http://schemas.microsoft.com/office/drawing/2014/main" id="{BBF25560-F41F-C62A-97F3-8E9AADBAA8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066800"/>
            <a:ext cx="8648700" cy="787400"/>
          </a:xfrm>
        </p:spPr>
      </p:pic>
      <p:pic>
        <p:nvPicPr>
          <p:cNvPr id="2050" name="Picture 2">
            <a:extLst>
              <a:ext uri="{FF2B5EF4-FFF2-40B4-BE49-F238E27FC236}">
                <a16:creationId xmlns:a16="http://schemas.microsoft.com/office/drawing/2014/main" id="{70BB61C8-3379-B498-F987-4D10C325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676400"/>
            <a:ext cx="6140160" cy="496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502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1FF4C-23E7-9051-D158-D279C765811B}"/>
              </a:ext>
            </a:extLst>
          </p:cNvPr>
          <p:cNvSpPr>
            <a:spLocks noGrp="1"/>
          </p:cNvSpPr>
          <p:nvPr>
            <p:ph type="title"/>
          </p:nvPr>
        </p:nvSpPr>
        <p:spPr/>
        <p:txBody>
          <a:bodyPr/>
          <a:lstStyle/>
          <a:p>
            <a:r>
              <a:rPr lang="en-US" dirty="0"/>
              <a:t>Fit model using normal equation</a:t>
            </a:r>
          </a:p>
        </p:txBody>
      </p:sp>
      <p:pic>
        <p:nvPicPr>
          <p:cNvPr id="5" name="Content Placeholder 4" descr="A screenshot of a computer code&#10;&#10;Description automatically generated">
            <a:extLst>
              <a:ext uri="{FF2B5EF4-FFF2-40B4-BE49-F238E27FC236}">
                <a16:creationId xmlns:a16="http://schemas.microsoft.com/office/drawing/2014/main" id="{92EEEA8C-B288-0698-FA05-0ACF7D1B44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914400"/>
            <a:ext cx="9028715" cy="4525963"/>
          </a:xfrm>
        </p:spPr>
      </p:pic>
      <p:pic>
        <p:nvPicPr>
          <p:cNvPr id="7" name="Picture 6" descr="A black text with black text&#10;&#10;Description automatically generated">
            <a:extLst>
              <a:ext uri="{FF2B5EF4-FFF2-40B4-BE49-F238E27FC236}">
                <a16:creationId xmlns:a16="http://schemas.microsoft.com/office/drawing/2014/main" id="{D67295A3-0876-755D-D87D-72EA615A3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200" y="5791200"/>
            <a:ext cx="3149600" cy="889000"/>
          </a:xfrm>
          <a:prstGeom prst="rect">
            <a:avLst/>
          </a:prstGeom>
        </p:spPr>
      </p:pic>
    </p:spTree>
    <p:extLst>
      <p:ext uri="{BB962C8B-B14F-4D97-AF65-F5344CB8AC3E}">
        <p14:creationId xmlns:p14="http://schemas.microsoft.com/office/powerpoint/2010/main" val="1201659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CE95-D93D-FBFD-8F5C-6EC17922E2D2}"/>
              </a:ext>
            </a:extLst>
          </p:cNvPr>
          <p:cNvSpPr>
            <a:spLocks noGrp="1"/>
          </p:cNvSpPr>
          <p:nvPr>
            <p:ph type="title"/>
          </p:nvPr>
        </p:nvSpPr>
        <p:spPr/>
        <p:txBody>
          <a:bodyPr/>
          <a:lstStyle/>
          <a:p>
            <a:r>
              <a:rPr lang="en-US" dirty="0"/>
              <a:t>Activity 2: Question</a:t>
            </a:r>
          </a:p>
        </p:txBody>
      </p:sp>
      <p:sp>
        <p:nvSpPr>
          <p:cNvPr id="3" name="Content Placeholder 2">
            <a:extLst>
              <a:ext uri="{FF2B5EF4-FFF2-40B4-BE49-F238E27FC236}">
                <a16:creationId xmlns:a16="http://schemas.microsoft.com/office/drawing/2014/main" id="{4AA40A13-AA6C-92EA-0911-CD11E8B6F205}"/>
              </a:ext>
            </a:extLst>
          </p:cNvPr>
          <p:cNvSpPr>
            <a:spLocks noGrp="1"/>
          </p:cNvSpPr>
          <p:nvPr>
            <p:ph idx="1"/>
          </p:nvPr>
        </p:nvSpPr>
        <p:spPr>
          <a:xfrm>
            <a:off x="25400" y="1166018"/>
            <a:ext cx="10972800" cy="4525963"/>
          </a:xfrm>
        </p:spPr>
        <p:txBody>
          <a:bodyPr/>
          <a:lstStyle/>
          <a:p>
            <a:r>
              <a:rPr lang="en-US" dirty="0">
                <a:solidFill>
                  <a:srgbClr val="0432FF"/>
                </a:solidFill>
              </a:rPr>
              <a:t>Question: </a:t>
            </a:r>
            <a:r>
              <a:rPr lang="en-US" dirty="0"/>
              <a:t>Notice the RMSE. In which units is it? We calculate RMSE on the whole dataset and using cross-validation. Which one is larger? We will later compare these errors to other regression methods.</a:t>
            </a:r>
          </a:p>
        </p:txBody>
      </p:sp>
      <p:sp>
        <p:nvSpPr>
          <p:cNvPr id="5" name="TextBox 4">
            <a:extLst>
              <a:ext uri="{FF2B5EF4-FFF2-40B4-BE49-F238E27FC236}">
                <a16:creationId xmlns:a16="http://schemas.microsoft.com/office/drawing/2014/main" id="{84C2C8B7-2288-D20B-DC73-93E307BCDF2E}"/>
              </a:ext>
            </a:extLst>
          </p:cNvPr>
          <p:cNvSpPr txBox="1"/>
          <p:nvPr/>
        </p:nvSpPr>
        <p:spPr>
          <a:xfrm>
            <a:off x="1447800" y="4419600"/>
            <a:ext cx="9525000" cy="1077218"/>
          </a:xfrm>
          <a:prstGeom prst="rect">
            <a:avLst/>
          </a:prstGeom>
          <a:noFill/>
        </p:spPr>
        <p:txBody>
          <a:bodyPr wrap="square">
            <a:spAutoFit/>
          </a:bodyPr>
          <a:lstStyle/>
          <a:p>
            <a:r>
              <a:rPr lang="en-US" sz="3200" dirty="0">
                <a:solidFill>
                  <a:srgbClr val="0432FF"/>
                </a:solidFill>
                <a:latin typeface="Times New Roman" panose="02020603050405020304" pitchFamily="18" charset="0"/>
                <a:cs typeface="Times New Roman" panose="02020603050405020304" pitchFamily="18" charset="0"/>
              </a:rPr>
              <a:t>Answer: </a:t>
            </a:r>
            <a:r>
              <a:rPr lang="en-US" sz="3200" dirty="0">
                <a:latin typeface="Times New Roman" panose="02020603050405020304" pitchFamily="18" charset="0"/>
                <a:cs typeface="Times New Roman" panose="02020603050405020304" pitchFamily="18" charset="0"/>
              </a:rPr>
              <a:t>The RMSE is in weeks and represents the average error in estimated age of the baby.</a:t>
            </a:r>
          </a:p>
        </p:txBody>
      </p:sp>
    </p:spTree>
    <p:extLst>
      <p:ext uri="{BB962C8B-B14F-4D97-AF65-F5344CB8AC3E}">
        <p14:creationId xmlns:p14="http://schemas.microsoft.com/office/powerpoint/2010/main" val="122833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8D89-F5AF-065D-012C-46F04943B5B5}"/>
              </a:ext>
            </a:extLst>
          </p:cNvPr>
          <p:cNvSpPr>
            <a:spLocks noGrp="1"/>
          </p:cNvSpPr>
          <p:nvPr>
            <p:ph type="title"/>
          </p:nvPr>
        </p:nvSpPr>
        <p:spPr/>
        <p:txBody>
          <a:bodyPr/>
          <a:lstStyle/>
          <a:p>
            <a:r>
              <a:rPr lang="en-US" dirty="0"/>
              <a:t>Activity 3: Fit model using SGD</a:t>
            </a:r>
          </a:p>
        </p:txBody>
      </p:sp>
      <p:sp>
        <p:nvSpPr>
          <p:cNvPr id="3" name="Content Placeholder 2">
            <a:extLst>
              <a:ext uri="{FF2B5EF4-FFF2-40B4-BE49-F238E27FC236}">
                <a16:creationId xmlns:a16="http://schemas.microsoft.com/office/drawing/2014/main" id="{176D312A-CAA1-DA18-8FA2-91C84B4C4581}"/>
              </a:ext>
            </a:extLst>
          </p:cNvPr>
          <p:cNvSpPr>
            <a:spLocks noGrp="1"/>
          </p:cNvSpPr>
          <p:nvPr>
            <p:ph idx="1"/>
          </p:nvPr>
        </p:nvSpPr>
        <p:spPr>
          <a:xfrm>
            <a:off x="228600" y="914400"/>
            <a:ext cx="4922060" cy="4525963"/>
          </a:xfrm>
        </p:spPr>
        <p:txBody>
          <a:bodyPr>
            <a:noAutofit/>
          </a:bodyPr>
          <a:lstStyle/>
          <a:p>
            <a:pPr marL="0" indent="0">
              <a:buNone/>
            </a:pPr>
            <a:r>
              <a:rPr lang="en-US" sz="2000" dirty="0"/>
              <a:t>We will now fit the model multivariate linear regression model using stochastic gradient descent implemented in </a:t>
            </a:r>
            <a:r>
              <a:rPr lang="en-US" sz="2000" dirty="0" err="1">
                <a:solidFill>
                  <a:srgbClr val="0432FF"/>
                </a:solidFill>
              </a:rPr>
              <a:t>SGDRegressor</a:t>
            </a:r>
            <a:r>
              <a:rPr lang="en-US" sz="2000" dirty="0">
                <a:solidFill>
                  <a:srgbClr val="0432FF"/>
                </a:solidFill>
              </a:rPr>
              <a:t>.</a:t>
            </a:r>
          </a:p>
          <a:p>
            <a:pPr marL="0" indent="0">
              <a:buNone/>
            </a:pPr>
            <a:endParaRPr lang="en-US" sz="2000" b="1" dirty="0">
              <a:solidFill>
                <a:srgbClr val="0432FF"/>
              </a:solidFill>
            </a:endParaRPr>
          </a:p>
          <a:p>
            <a:pPr marL="0" indent="0">
              <a:buNone/>
            </a:pPr>
            <a:r>
              <a:rPr lang="en-US" sz="2000" b="1" dirty="0">
                <a:solidFill>
                  <a:srgbClr val="0432FF"/>
                </a:solidFill>
              </a:rPr>
              <a:t>Activity 3: </a:t>
            </a:r>
            <a:r>
              <a:rPr lang="en-US" sz="2000" dirty="0"/>
              <a:t>In the previous cell you have seen how to calculate RMSE. Complete the functions</a:t>
            </a:r>
          </a:p>
          <a:p>
            <a:pPr marL="0" indent="0">
              <a:buNone/>
            </a:pPr>
            <a:endParaRPr lang="en-US" sz="2000" dirty="0"/>
          </a:p>
          <a:p>
            <a:r>
              <a:rPr lang="en-US" sz="2000" dirty="0">
                <a:solidFill>
                  <a:srgbClr val="0432FF"/>
                </a:solidFill>
              </a:rPr>
              <a:t>RMSE</a:t>
            </a:r>
            <a:r>
              <a:rPr lang="en-US" sz="2000" dirty="0"/>
              <a:t> to calculate RMSE on the whole dataset</a:t>
            </a:r>
          </a:p>
          <a:p>
            <a:r>
              <a:rPr lang="en-US" sz="2000" dirty="0">
                <a:solidFill>
                  <a:srgbClr val="0432FF"/>
                </a:solidFill>
              </a:rPr>
              <a:t>RMSE_CV </a:t>
            </a:r>
            <a:r>
              <a:rPr lang="en-US" sz="2000" dirty="0"/>
              <a:t>to calculate cross-validated RMSE </a:t>
            </a:r>
          </a:p>
          <a:p>
            <a:endParaRPr lang="en-US" sz="2000" dirty="0"/>
          </a:p>
          <a:p>
            <a:pPr marL="0" indent="0">
              <a:buNone/>
            </a:pPr>
            <a:r>
              <a:rPr lang="en-US" sz="2000" dirty="0"/>
              <a:t>Run the code and compare the error to the fit using normal equation, that we have performed before.</a:t>
            </a:r>
          </a:p>
        </p:txBody>
      </p:sp>
      <p:pic>
        <p:nvPicPr>
          <p:cNvPr id="5" name="Picture 4" descr="A screenshot of a computer program&#10;&#10;Description automatically generated">
            <a:extLst>
              <a:ext uri="{FF2B5EF4-FFF2-40B4-BE49-F238E27FC236}">
                <a16:creationId xmlns:a16="http://schemas.microsoft.com/office/drawing/2014/main" id="{B2980D04-0B10-E6CD-8130-969C80D09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660" y="1143001"/>
            <a:ext cx="6965140" cy="5105400"/>
          </a:xfrm>
          <a:prstGeom prst="rect">
            <a:avLst/>
          </a:prstGeom>
        </p:spPr>
      </p:pic>
      <p:pic>
        <p:nvPicPr>
          <p:cNvPr id="9" name="Graphic 8">
            <a:extLst>
              <a:ext uri="{FF2B5EF4-FFF2-40B4-BE49-F238E27FC236}">
                <a16:creationId xmlns:a16="http://schemas.microsoft.com/office/drawing/2014/main" id="{90A99C0E-968A-4775-3EFC-5F6EDE76D732}"/>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5334000" y="1981200"/>
            <a:ext cx="945340" cy="381000"/>
          </a:xfrm>
          <a:prstGeom prst="rect">
            <a:avLst/>
          </a:prstGeom>
        </p:spPr>
      </p:pic>
      <p:pic>
        <p:nvPicPr>
          <p:cNvPr id="10" name="Graphic 9">
            <a:extLst>
              <a:ext uri="{FF2B5EF4-FFF2-40B4-BE49-F238E27FC236}">
                <a16:creationId xmlns:a16="http://schemas.microsoft.com/office/drawing/2014/main" id="{6AB232FC-00DC-F062-2BF3-F2AB58D2C6B1}"/>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5265174" y="3238500"/>
            <a:ext cx="945340" cy="381000"/>
          </a:xfrm>
          <a:prstGeom prst="rect">
            <a:avLst/>
          </a:prstGeom>
        </p:spPr>
      </p:pic>
      <p:pic>
        <p:nvPicPr>
          <p:cNvPr id="11" name="Graphic 10">
            <a:extLst>
              <a:ext uri="{FF2B5EF4-FFF2-40B4-BE49-F238E27FC236}">
                <a16:creationId xmlns:a16="http://schemas.microsoft.com/office/drawing/2014/main" id="{8E4CB83D-803C-3585-BD38-1EAA80C91422}"/>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5281365" y="3518719"/>
            <a:ext cx="945340" cy="381000"/>
          </a:xfrm>
          <a:prstGeom prst="rect">
            <a:avLst/>
          </a:prstGeom>
        </p:spPr>
      </p:pic>
    </p:spTree>
    <p:extLst>
      <p:ext uri="{BB962C8B-B14F-4D97-AF65-F5344CB8AC3E}">
        <p14:creationId xmlns:p14="http://schemas.microsoft.com/office/powerpoint/2010/main" val="3839088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1EB6-C4B2-6928-4A94-FB50FED478CE}"/>
              </a:ext>
            </a:extLst>
          </p:cNvPr>
          <p:cNvSpPr>
            <a:spLocks noGrp="1"/>
          </p:cNvSpPr>
          <p:nvPr>
            <p:ph type="title"/>
          </p:nvPr>
        </p:nvSpPr>
        <p:spPr/>
        <p:txBody>
          <a:bodyPr/>
          <a:lstStyle/>
          <a:p>
            <a:r>
              <a:rPr lang="en-US" dirty="0"/>
              <a:t>Activity 3: Fit model using SGD</a:t>
            </a:r>
          </a:p>
        </p:txBody>
      </p:sp>
      <p:pic>
        <p:nvPicPr>
          <p:cNvPr id="5" name="Content Placeholder 4" descr="A screenshot of a computer program&#10;&#10;Description automatically generated">
            <a:extLst>
              <a:ext uri="{FF2B5EF4-FFF2-40B4-BE49-F238E27FC236}">
                <a16:creationId xmlns:a16="http://schemas.microsoft.com/office/drawing/2014/main" id="{1096A33D-E427-D74A-42DC-22C75AC2B0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599" y="1066800"/>
            <a:ext cx="9551313" cy="5791200"/>
          </a:xfrm>
        </p:spPr>
      </p:pic>
      <p:pic>
        <p:nvPicPr>
          <p:cNvPr id="6" name="Graphic 5">
            <a:extLst>
              <a:ext uri="{FF2B5EF4-FFF2-40B4-BE49-F238E27FC236}">
                <a16:creationId xmlns:a16="http://schemas.microsoft.com/office/drawing/2014/main" id="{3B7163AB-78BB-CD42-256C-DE8A355CD0D6}"/>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1337914" y="1866900"/>
            <a:ext cx="945340" cy="381000"/>
          </a:xfrm>
          <a:prstGeom prst="rect">
            <a:avLst/>
          </a:prstGeom>
        </p:spPr>
      </p:pic>
      <p:pic>
        <p:nvPicPr>
          <p:cNvPr id="7" name="Graphic 6">
            <a:extLst>
              <a:ext uri="{FF2B5EF4-FFF2-40B4-BE49-F238E27FC236}">
                <a16:creationId xmlns:a16="http://schemas.microsoft.com/office/drawing/2014/main" id="{4A271B15-F5C7-12AA-A786-F2536DFB993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1269088" y="3124200"/>
            <a:ext cx="945340" cy="381000"/>
          </a:xfrm>
          <a:prstGeom prst="rect">
            <a:avLst/>
          </a:prstGeom>
        </p:spPr>
      </p:pic>
      <p:pic>
        <p:nvPicPr>
          <p:cNvPr id="8" name="Graphic 7">
            <a:extLst>
              <a:ext uri="{FF2B5EF4-FFF2-40B4-BE49-F238E27FC236}">
                <a16:creationId xmlns:a16="http://schemas.microsoft.com/office/drawing/2014/main" id="{80D9F8E7-66CD-7E96-C12F-C3117509FF3E}"/>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1285279" y="3404419"/>
            <a:ext cx="945340" cy="381000"/>
          </a:xfrm>
          <a:prstGeom prst="rect">
            <a:avLst/>
          </a:prstGeom>
        </p:spPr>
      </p:pic>
    </p:spTree>
    <p:extLst>
      <p:ext uri="{BB962C8B-B14F-4D97-AF65-F5344CB8AC3E}">
        <p14:creationId xmlns:p14="http://schemas.microsoft.com/office/powerpoint/2010/main" val="3166595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84164-C6C2-DEC4-96DB-0A949953885E}"/>
              </a:ext>
            </a:extLst>
          </p:cNvPr>
          <p:cNvSpPr>
            <a:spLocks noGrp="1"/>
          </p:cNvSpPr>
          <p:nvPr>
            <p:ph type="title"/>
          </p:nvPr>
        </p:nvSpPr>
        <p:spPr/>
        <p:txBody>
          <a:bodyPr/>
          <a:lstStyle/>
          <a:p>
            <a:r>
              <a:rPr lang="en-US" dirty="0"/>
              <a:t>Exercise 1: Normal equation in </a:t>
            </a:r>
            <a:r>
              <a:rPr lang="en-US" dirty="0" err="1"/>
              <a:t>Numpy</a:t>
            </a:r>
            <a:endParaRPr lang="en-US" dirty="0"/>
          </a:p>
        </p:txBody>
      </p:sp>
      <p:sp>
        <p:nvSpPr>
          <p:cNvPr id="3" name="Content Placeholder 2">
            <a:extLst>
              <a:ext uri="{FF2B5EF4-FFF2-40B4-BE49-F238E27FC236}">
                <a16:creationId xmlns:a16="http://schemas.microsoft.com/office/drawing/2014/main" id="{0C84E368-3748-F1AF-DB95-CBB4E47FEF25}"/>
              </a:ext>
            </a:extLst>
          </p:cNvPr>
          <p:cNvSpPr>
            <a:spLocks noGrp="1"/>
          </p:cNvSpPr>
          <p:nvPr>
            <p:ph idx="1"/>
          </p:nvPr>
        </p:nvSpPr>
        <p:spPr/>
        <p:txBody>
          <a:bodyPr/>
          <a:lstStyle/>
          <a:p>
            <a:r>
              <a:rPr lang="en-US" dirty="0"/>
              <a:t>Homework</a:t>
            </a:r>
          </a:p>
        </p:txBody>
      </p:sp>
    </p:spTree>
    <p:extLst>
      <p:ext uri="{BB962C8B-B14F-4D97-AF65-F5344CB8AC3E}">
        <p14:creationId xmlns:p14="http://schemas.microsoft.com/office/powerpoint/2010/main" val="737058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73A9-4CAF-B92F-6E8F-92F3EBA2FDB1}"/>
              </a:ext>
            </a:extLst>
          </p:cNvPr>
          <p:cNvSpPr>
            <a:spLocks noGrp="1"/>
          </p:cNvSpPr>
          <p:nvPr>
            <p:ph type="title"/>
          </p:nvPr>
        </p:nvSpPr>
        <p:spPr/>
        <p:txBody>
          <a:bodyPr>
            <a:normAutofit fontScale="90000"/>
          </a:bodyPr>
          <a:lstStyle/>
          <a:p>
            <a:r>
              <a:rPr lang="en-US" dirty="0"/>
              <a:t>Exercise 1: Compare performance of linear regression models with different numbers of features</a:t>
            </a:r>
          </a:p>
        </p:txBody>
      </p:sp>
      <p:pic>
        <p:nvPicPr>
          <p:cNvPr id="5" name="Content Placeholder 4" descr="A screenshot of a computer program&#10;&#10;Description automatically generated">
            <a:extLst>
              <a:ext uri="{FF2B5EF4-FFF2-40B4-BE49-F238E27FC236}">
                <a16:creationId xmlns:a16="http://schemas.microsoft.com/office/drawing/2014/main" id="{8AC27A6A-7A70-8BC4-8CC0-7C9BEF085F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435" y="1166018"/>
            <a:ext cx="5456299" cy="4525963"/>
          </a:xfrm>
        </p:spPr>
      </p:pic>
      <p:pic>
        <p:nvPicPr>
          <p:cNvPr id="7" name="Picture 6" descr="A screenshot of a computer code&#10;&#10;Description automatically generated">
            <a:extLst>
              <a:ext uri="{FF2B5EF4-FFF2-40B4-BE49-F238E27FC236}">
                <a16:creationId xmlns:a16="http://schemas.microsoft.com/office/drawing/2014/main" id="{63CF2489-3C37-7EEA-1BEA-DF066008B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166018"/>
            <a:ext cx="5815165" cy="1697991"/>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2F1EAF24-BC28-8122-36C7-414855049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3034589"/>
            <a:ext cx="3568700" cy="965200"/>
          </a:xfrm>
          <a:prstGeom prst="rect">
            <a:avLst/>
          </a:prstGeom>
        </p:spPr>
      </p:pic>
    </p:spTree>
    <p:extLst>
      <p:ext uri="{BB962C8B-B14F-4D97-AF65-F5344CB8AC3E}">
        <p14:creationId xmlns:p14="http://schemas.microsoft.com/office/powerpoint/2010/main" val="390598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8DB94-30C9-A9B5-4BDC-18BD1A197CC2}"/>
              </a:ext>
            </a:extLst>
          </p:cNvPr>
          <p:cNvSpPr>
            <a:spLocks noGrp="1"/>
          </p:cNvSpPr>
          <p:nvPr>
            <p:ph type="title"/>
          </p:nvPr>
        </p:nvSpPr>
        <p:spPr/>
        <p:txBody>
          <a:bodyPr>
            <a:normAutofit fontScale="90000"/>
          </a:bodyPr>
          <a:lstStyle/>
          <a:p>
            <a:r>
              <a:rPr lang="en-US" dirty="0"/>
              <a:t>Create a linear regression model and calculate RMSE on the whole set</a:t>
            </a:r>
          </a:p>
        </p:txBody>
      </p:sp>
      <p:pic>
        <p:nvPicPr>
          <p:cNvPr id="6" name="Content Placeholder 5" descr="A screenshot of a computer code&#10;&#10;Description automatically generated">
            <a:extLst>
              <a:ext uri="{FF2B5EF4-FFF2-40B4-BE49-F238E27FC236}">
                <a16:creationId xmlns:a16="http://schemas.microsoft.com/office/drawing/2014/main" id="{8EE8906A-640F-DE66-ADA7-EADA2C4CB5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114773"/>
            <a:ext cx="3695700" cy="4051300"/>
          </a:xfrm>
        </p:spPr>
      </p:pic>
      <p:sp>
        <p:nvSpPr>
          <p:cNvPr id="8" name="TextBox 7">
            <a:extLst>
              <a:ext uri="{FF2B5EF4-FFF2-40B4-BE49-F238E27FC236}">
                <a16:creationId xmlns:a16="http://schemas.microsoft.com/office/drawing/2014/main" id="{C8816ED1-BD13-5864-B983-1A05FA941ABF}"/>
              </a:ext>
            </a:extLst>
          </p:cNvPr>
          <p:cNvSpPr txBox="1"/>
          <p:nvPr/>
        </p:nvSpPr>
        <p:spPr>
          <a:xfrm>
            <a:off x="12700" y="5599494"/>
            <a:ext cx="12192000" cy="369332"/>
          </a:xfrm>
          <a:prstGeom prst="rect">
            <a:avLst/>
          </a:prstGeom>
          <a:noFill/>
        </p:spPr>
        <p:txBody>
          <a:bodyPr wrap="square">
            <a:spAutoFit/>
          </a:bodyPr>
          <a:lstStyle/>
          <a:p>
            <a:r>
              <a:rPr lang="en-CA" b="0" i="0" u="none" strike="noStrike" dirty="0">
                <a:solidFill>
                  <a:srgbClr val="212121"/>
                </a:solidFill>
                <a:effectLst/>
                <a:latin typeface="Roboto" panose="02000000000000000000" pitchFamily="2" charset="0"/>
              </a:rPr>
              <a:t>What happens with RMSE on the whole set as we increase the number of features? Can you interpret this behaviour?</a:t>
            </a:r>
            <a:endParaRPr lang="en-US" dirty="0"/>
          </a:p>
        </p:txBody>
      </p:sp>
      <p:sp>
        <p:nvSpPr>
          <p:cNvPr id="10" name="TextBox 9">
            <a:extLst>
              <a:ext uri="{FF2B5EF4-FFF2-40B4-BE49-F238E27FC236}">
                <a16:creationId xmlns:a16="http://schemas.microsoft.com/office/drawing/2014/main" id="{C6D0A69B-E975-3D38-AA37-5A5DE2023287}"/>
              </a:ext>
            </a:extLst>
          </p:cNvPr>
          <p:cNvSpPr txBox="1"/>
          <p:nvPr/>
        </p:nvSpPr>
        <p:spPr>
          <a:xfrm>
            <a:off x="-12700" y="6096000"/>
            <a:ext cx="12039600" cy="646331"/>
          </a:xfrm>
          <a:prstGeom prst="rect">
            <a:avLst/>
          </a:prstGeom>
          <a:noFill/>
        </p:spPr>
        <p:txBody>
          <a:bodyPr wrap="square">
            <a:spAutoFit/>
          </a:bodyPr>
          <a:lstStyle/>
          <a:p>
            <a:r>
              <a:rPr lang="en-CA" b="1" i="0" u="none" strike="noStrike" dirty="0">
                <a:solidFill>
                  <a:srgbClr val="0432FF"/>
                </a:solidFill>
                <a:effectLst/>
                <a:latin typeface="Roboto" panose="02000000000000000000" pitchFamily="2" charset="0"/>
              </a:rPr>
              <a:t>Answer:</a:t>
            </a:r>
            <a:r>
              <a:rPr lang="en-CA" b="0" i="0" u="none" strike="noStrike" dirty="0">
                <a:solidFill>
                  <a:srgbClr val="0432FF"/>
                </a:solidFill>
                <a:effectLst/>
                <a:latin typeface="Roboto" panose="02000000000000000000" pitchFamily="2" charset="0"/>
              </a:rPr>
              <a:t> </a:t>
            </a:r>
            <a:r>
              <a:rPr lang="en-CA" b="0" i="0" u="none" strike="noStrike" dirty="0">
                <a:solidFill>
                  <a:srgbClr val="212121"/>
                </a:solidFill>
                <a:effectLst/>
                <a:latin typeface="Roboto" panose="02000000000000000000" pitchFamily="2" charset="0"/>
              </a:rPr>
              <a:t>RMSE increases with increasing number of features. This can be due to improvement of the fit but also due to overfitting. To recognise the overfitting we need to calculate RMSE using cross-</a:t>
            </a:r>
            <a:r>
              <a:rPr lang="en-CA" b="0" i="0" u="none" strike="noStrike" dirty="0" err="1">
                <a:solidFill>
                  <a:srgbClr val="212121"/>
                </a:solidFill>
                <a:effectLst/>
                <a:latin typeface="Roboto" panose="02000000000000000000" pitchFamily="2" charset="0"/>
              </a:rPr>
              <a:t>validatation</a:t>
            </a:r>
            <a:r>
              <a:rPr lang="en-CA" b="0" i="0" u="none" strike="noStrike" dirty="0">
                <a:solidFill>
                  <a:srgbClr val="212121"/>
                </a:solidFill>
                <a:effectLst/>
                <a:latin typeface="Roboto" panose="02000000000000000000" pitchFamily="2" charset="0"/>
              </a:rPr>
              <a:t>.</a:t>
            </a:r>
            <a:endParaRPr lang="en-US" dirty="0"/>
          </a:p>
        </p:txBody>
      </p:sp>
      <p:pic>
        <p:nvPicPr>
          <p:cNvPr id="12" name="Picture 11" descr="A screenshot of a computer program&#10;&#10;Description automatically generated">
            <a:extLst>
              <a:ext uri="{FF2B5EF4-FFF2-40B4-BE49-F238E27FC236}">
                <a16:creationId xmlns:a16="http://schemas.microsoft.com/office/drawing/2014/main" id="{5C612413-4D97-AE87-F489-0CE173319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1016174"/>
            <a:ext cx="3225764" cy="4667250"/>
          </a:xfrm>
          <a:prstGeom prst="rect">
            <a:avLst/>
          </a:prstGeom>
        </p:spPr>
      </p:pic>
      <p:pic>
        <p:nvPicPr>
          <p:cNvPr id="13" name="Graphic 12">
            <a:extLst>
              <a:ext uri="{FF2B5EF4-FFF2-40B4-BE49-F238E27FC236}">
                <a16:creationId xmlns:a16="http://schemas.microsoft.com/office/drawing/2014/main" id="{DC458616-7063-DFBC-644E-D46E3E6230FA}"/>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2700" y="2584040"/>
            <a:ext cx="945340" cy="381000"/>
          </a:xfrm>
          <a:prstGeom prst="rect">
            <a:avLst/>
          </a:prstGeom>
        </p:spPr>
      </p:pic>
      <p:pic>
        <p:nvPicPr>
          <p:cNvPr id="14" name="Graphic 13">
            <a:extLst>
              <a:ext uri="{FF2B5EF4-FFF2-40B4-BE49-F238E27FC236}">
                <a16:creationId xmlns:a16="http://schemas.microsoft.com/office/drawing/2014/main" id="{9B9EFB9E-51CF-3F5A-A51C-AD8C0045B929}"/>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30833" y="3688138"/>
            <a:ext cx="945340" cy="381000"/>
          </a:xfrm>
          <a:prstGeom prst="rect">
            <a:avLst/>
          </a:prstGeom>
        </p:spPr>
      </p:pic>
      <p:pic>
        <p:nvPicPr>
          <p:cNvPr id="15" name="Graphic 14">
            <a:extLst>
              <a:ext uri="{FF2B5EF4-FFF2-40B4-BE49-F238E27FC236}">
                <a16:creationId xmlns:a16="http://schemas.microsoft.com/office/drawing/2014/main" id="{9C63DC65-B24D-BC5A-3BCC-AA334DC4B7C7}"/>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64435" y="4811283"/>
            <a:ext cx="945340" cy="381000"/>
          </a:xfrm>
          <a:prstGeom prst="rect">
            <a:avLst/>
          </a:prstGeom>
        </p:spPr>
      </p:pic>
      <p:pic>
        <p:nvPicPr>
          <p:cNvPr id="16" name="Graphic 15">
            <a:extLst>
              <a:ext uri="{FF2B5EF4-FFF2-40B4-BE49-F238E27FC236}">
                <a16:creationId xmlns:a16="http://schemas.microsoft.com/office/drawing/2014/main" id="{885B93F8-52E2-A85F-FC98-00C70101C4C4}"/>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6148635" y="2150619"/>
            <a:ext cx="945340" cy="381000"/>
          </a:xfrm>
          <a:prstGeom prst="rect">
            <a:avLst/>
          </a:prstGeom>
        </p:spPr>
      </p:pic>
      <p:pic>
        <p:nvPicPr>
          <p:cNvPr id="17" name="Graphic 16">
            <a:extLst>
              <a:ext uri="{FF2B5EF4-FFF2-40B4-BE49-F238E27FC236}">
                <a16:creationId xmlns:a16="http://schemas.microsoft.com/office/drawing/2014/main" id="{238562DD-1901-D5F0-2740-C60FE837E458}"/>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6148635" y="2965040"/>
            <a:ext cx="945340" cy="381000"/>
          </a:xfrm>
          <a:prstGeom prst="rect">
            <a:avLst/>
          </a:prstGeom>
        </p:spPr>
      </p:pic>
      <p:pic>
        <p:nvPicPr>
          <p:cNvPr id="18" name="Graphic 17">
            <a:extLst>
              <a:ext uri="{FF2B5EF4-FFF2-40B4-BE49-F238E27FC236}">
                <a16:creationId xmlns:a16="http://schemas.microsoft.com/office/drawing/2014/main" id="{FFF8E649-EDB1-F447-07B6-955D836AD11B}"/>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6148635" y="3791775"/>
            <a:ext cx="945340" cy="381000"/>
          </a:xfrm>
          <a:prstGeom prst="rect">
            <a:avLst/>
          </a:prstGeom>
        </p:spPr>
      </p:pic>
    </p:spTree>
    <p:extLst>
      <p:ext uri="{BB962C8B-B14F-4D97-AF65-F5344CB8AC3E}">
        <p14:creationId xmlns:p14="http://schemas.microsoft.com/office/powerpoint/2010/main" val="191479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C9FC-6D40-39CD-8321-1A81CB5000D0}"/>
              </a:ext>
            </a:extLst>
          </p:cNvPr>
          <p:cNvSpPr>
            <a:spLocks noGrp="1"/>
          </p:cNvSpPr>
          <p:nvPr>
            <p:ph type="title"/>
          </p:nvPr>
        </p:nvSpPr>
        <p:spPr>
          <a:xfrm>
            <a:off x="0" y="-12700"/>
            <a:ext cx="12192000" cy="914400"/>
          </a:xfrm>
        </p:spPr>
        <p:txBody>
          <a:bodyPr>
            <a:normAutofit/>
          </a:bodyPr>
          <a:lstStyle/>
          <a:p>
            <a:r>
              <a:rPr lang="en-US" dirty="0"/>
              <a:t>Cross-validated RMSE for the three different features</a:t>
            </a:r>
          </a:p>
        </p:txBody>
      </p:sp>
      <p:pic>
        <p:nvPicPr>
          <p:cNvPr id="5" name="Content Placeholder 4" descr="A screenshot of a computer code&#10;&#10;Description automatically generated">
            <a:extLst>
              <a:ext uri="{FF2B5EF4-FFF2-40B4-BE49-F238E27FC236}">
                <a16:creationId xmlns:a16="http://schemas.microsoft.com/office/drawing/2014/main" id="{DD5F1AB1-6A95-4072-FCDE-8CB32E6731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8040" y="1375441"/>
            <a:ext cx="3797300" cy="3340100"/>
          </a:xfrm>
        </p:spPr>
      </p:pic>
      <p:sp>
        <p:nvSpPr>
          <p:cNvPr id="7" name="TextBox 6">
            <a:extLst>
              <a:ext uri="{FF2B5EF4-FFF2-40B4-BE49-F238E27FC236}">
                <a16:creationId xmlns:a16="http://schemas.microsoft.com/office/drawing/2014/main" id="{19EB6F5A-C85F-CAB9-CD38-5CD42B069474}"/>
              </a:ext>
            </a:extLst>
          </p:cNvPr>
          <p:cNvSpPr txBox="1"/>
          <p:nvPr/>
        </p:nvSpPr>
        <p:spPr>
          <a:xfrm>
            <a:off x="-25400" y="5791200"/>
            <a:ext cx="12192000" cy="646331"/>
          </a:xfrm>
          <a:prstGeom prst="rect">
            <a:avLst/>
          </a:prstGeom>
          <a:noFill/>
        </p:spPr>
        <p:txBody>
          <a:bodyPr wrap="square">
            <a:spAutoFit/>
          </a:bodyPr>
          <a:lstStyle/>
          <a:p>
            <a:pPr algn="l"/>
            <a:r>
              <a:rPr lang="en-CA" b="1" i="0" u="none" strike="noStrike" dirty="0">
                <a:solidFill>
                  <a:srgbClr val="0432FF"/>
                </a:solidFill>
                <a:effectLst/>
                <a:latin typeface="Roboto" panose="02000000000000000000" pitchFamily="2" charset="0"/>
              </a:rPr>
              <a:t>Answer:</a:t>
            </a:r>
            <a:r>
              <a:rPr lang="en-CA" b="0" i="0" u="none" strike="noStrike" dirty="0">
                <a:solidFill>
                  <a:srgbClr val="0432FF"/>
                </a:solidFill>
                <a:effectLst/>
                <a:latin typeface="Roboto" panose="02000000000000000000" pitchFamily="2" charset="0"/>
              </a:rPr>
              <a:t> </a:t>
            </a:r>
            <a:r>
              <a:rPr lang="en-CA" b="0" i="0" u="none" strike="noStrike" dirty="0">
                <a:solidFill>
                  <a:srgbClr val="212121"/>
                </a:solidFill>
                <a:effectLst/>
                <a:latin typeface="Roboto" panose="02000000000000000000" pitchFamily="2" charset="0"/>
              </a:rPr>
              <a:t>The model with 6 features performs the best, because it has the lowest RMSE_CV=1.27. The model with 86 features has RMSE=0.69 and RMSE_CV=2.08 which is a big difference and it is therefore clearly overfitted.</a:t>
            </a:r>
          </a:p>
        </p:txBody>
      </p:sp>
      <p:sp>
        <p:nvSpPr>
          <p:cNvPr id="9" name="TextBox 8">
            <a:extLst>
              <a:ext uri="{FF2B5EF4-FFF2-40B4-BE49-F238E27FC236}">
                <a16:creationId xmlns:a16="http://schemas.microsoft.com/office/drawing/2014/main" id="{2A4C2585-1D71-156C-0EBB-48AF79B9E3F1}"/>
              </a:ext>
            </a:extLst>
          </p:cNvPr>
          <p:cNvSpPr txBox="1"/>
          <p:nvPr/>
        </p:nvSpPr>
        <p:spPr>
          <a:xfrm>
            <a:off x="-25400" y="5383768"/>
            <a:ext cx="9194800" cy="369332"/>
          </a:xfrm>
          <a:prstGeom prst="rect">
            <a:avLst/>
          </a:prstGeom>
          <a:noFill/>
        </p:spPr>
        <p:txBody>
          <a:bodyPr wrap="square">
            <a:spAutoFit/>
          </a:bodyPr>
          <a:lstStyle/>
          <a:p>
            <a:pPr algn="l"/>
            <a:r>
              <a:rPr lang="en-CA" b="1" i="0" u="none" strike="noStrike" dirty="0">
                <a:solidFill>
                  <a:srgbClr val="0432FF"/>
                </a:solidFill>
                <a:effectLst/>
                <a:latin typeface="Roboto" panose="02000000000000000000" pitchFamily="2" charset="0"/>
              </a:rPr>
              <a:t>Question: </a:t>
            </a:r>
            <a:r>
              <a:rPr lang="en-CA" b="0" i="0" u="none" strike="noStrike" dirty="0">
                <a:solidFill>
                  <a:srgbClr val="212121"/>
                </a:solidFill>
                <a:effectLst/>
                <a:latin typeface="Roboto" panose="02000000000000000000" pitchFamily="2" charset="0"/>
              </a:rPr>
              <a:t>Which model performs the best? Which model is overfitted? </a:t>
            </a:r>
          </a:p>
        </p:txBody>
      </p:sp>
      <p:pic>
        <p:nvPicPr>
          <p:cNvPr id="12" name="Graphic 11">
            <a:extLst>
              <a:ext uri="{FF2B5EF4-FFF2-40B4-BE49-F238E27FC236}">
                <a16:creationId xmlns:a16="http://schemas.microsoft.com/office/drawing/2014/main" id="{BB6A0121-1532-9695-AF90-0C5A29D1C720}"/>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578660" y="2088694"/>
            <a:ext cx="945340" cy="381000"/>
          </a:xfrm>
          <a:prstGeom prst="rect">
            <a:avLst/>
          </a:prstGeom>
        </p:spPr>
      </p:pic>
      <p:pic>
        <p:nvPicPr>
          <p:cNvPr id="13" name="Graphic 12">
            <a:extLst>
              <a:ext uri="{FF2B5EF4-FFF2-40B4-BE49-F238E27FC236}">
                <a16:creationId xmlns:a16="http://schemas.microsoft.com/office/drawing/2014/main" id="{C9DDDADA-BDFC-6F3A-7025-F41D2486080D}"/>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596108" y="3211617"/>
            <a:ext cx="945340" cy="381000"/>
          </a:xfrm>
          <a:prstGeom prst="rect">
            <a:avLst/>
          </a:prstGeom>
        </p:spPr>
      </p:pic>
      <p:pic>
        <p:nvPicPr>
          <p:cNvPr id="14" name="Graphic 13">
            <a:extLst>
              <a:ext uri="{FF2B5EF4-FFF2-40B4-BE49-F238E27FC236}">
                <a16:creationId xmlns:a16="http://schemas.microsoft.com/office/drawing/2014/main" id="{C3294164-969D-4A46-F816-DA9B98E6CFC1}"/>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578660" y="4280047"/>
            <a:ext cx="945340" cy="381000"/>
          </a:xfrm>
          <a:prstGeom prst="rect">
            <a:avLst/>
          </a:prstGeom>
        </p:spPr>
      </p:pic>
      <p:grpSp>
        <p:nvGrpSpPr>
          <p:cNvPr id="18" name="Group 17">
            <a:extLst>
              <a:ext uri="{FF2B5EF4-FFF2-40B4-BE49-F238E27FC236}">
                <a16:creationId xmlns:a16="http://schemas.microsoft.com/office/drawing/2014/main" id="{1A53F324-2541-E957-328B-1D5ABCE9199D}"/>
              </a:ext>
            </a:extLst>
          </p:cNvPr>
          <p:cNvGrpSpPr/>
          <p:nvPr/>
        </p:nvGrpSpPr>
        <p:grpSpPr>
          <a:xfrm>
            <a:off x="6963992" y="1125798"/>
            <a:ext cx="4487659" cy="4360602"/>
            <a:chOff x="6963992" y="1125798"/>
            <a:chExt cx="4487659" cy="4360602"/>
          </a:xfrm>
        </p:grpSpPr>
        <p:pic>
          <p:nvPicPr>
            <p:cNvPr id="11" name="Picture 10" descr="A screenshot of a computer program&#10;&#10;Description automatically generated">
              <a:extLst>
                <a:ext uri="{FF2B5EF4-FFF2-40B4-BE49-F238E27FC236}">
                  <a16:creationId xmlns:a16="http://schemas.microsoft.com/office/drawing/2014/main" id="{07939BB4-169B-8CDE-E3B4-CCAF39F24A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9174" y="1125798"/>
              <a:ext cx="4082477" cy="4360602"/>
            </a:xfrm>
            <a:prstGeom prst="rect">
              <a:avLst/>
            </a:prstGeom>
          </p:spPr>
        </p:pic>
        <p:pic>
          <p:nvPicPr>
            <p:cNvPr id="15" name="Graphic 14">
              <a:extLst>
                <a:ext uri="{FF2B5EF4-FFF2-40B4-BE49-F238E27FC236}">
                  <a16:creationId xmlns:a16="http://schemas.microsoft.com/office/drawing/2014/main" id="{35CF8FEA-DB6B-E29E-C694-3CE2E5B98BBB}"/>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7055660" y="1600200"/>
              <a:ext cx="945340" cy="381000"/>
            </a:xfrm>
            <a:prstGeom prst="rect">
              <a:avLst/>
            </a:prstGeom>
          </p:spPr>
        </p:pic>
        <p:pic>
          <p:nvPicPr>
            <p:cNvPr id="16" name="Graphic 15">
              <a:extLst>
                <a:ext uri="{FF2B5EF4-FFF2-40B4-BE49-F238E27FC236}">
                  <a16:creationId xmlns:a16="http://schemas.microsoft.com/office/drawing/2014/main" id="{05694DA7-C827-D6D4-3F9A-2AEEF0AFA3FB}"/>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6963992" y="2596634"/>
              <a:ext cx="945340" cy="381000"/>
            </a:xfrm>
            <a:prstGeom prst="rect">
              <a:avLst/>
            </a:prstGeom>
          </p:spPr>
        </p:pic>
        <p:pic>
          <p:nvPicPr>
            <p:cNvPr id="17" name="Graphic 16">
              <a:extLst>
                <a:ext uri="{FF2B5EF4-FFF2-40B4-BE49-F238E27FC236}">
                  <a16:creationId xmlns:a16="http://schemas.microsoft.com/office/drawing/2014/main" id="{2EDB9C23-CA4B-1F3F-5E74-3A7ACDAAA3AB}"/>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6967166" y="3306099"/>
              <a:ext cx="945340" cy="381000"/>
            </a:xfrm>
            <a:prstGeom prst="rect">
              <a:avLst/>
            </a:prstGeom>
          </p:spPr>
        </p:pic>
      </p:grpSp>
    </p:spTree>
    <p:extLst>
      <p:ext uri="{BB962C8B-B14F-4D97-AF65-F5344CB8AC3E}">
        <p14:creationId xmlns:p14="http://schemas.microsoft.com/office/powerpoint/2010/main" val="80820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958976"/>
            <a:ext cx="12192000" cy="147002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marL="236220">
              <a:lnSpc>
                <a:spcPct val="100000"/>
              </a:lnSpc>
              <a:spcBef>
                <a:spcPts val="1655"/>
              </a:spcBef>
            </a:pPr>
            <a:r>
              <a:rPr lang="en-CA" sz="4400" dirty="0">
                <a:solidFill>
                  <a:srgbClr val="09203A"/>
                </a:solidFill>
                <a:latin typeface="Georgia"/>
                <a:cs typeface="Georgia"/>
              </a:rPr>
              <a:t>Part</a:t>
            </a:r>
            <a:r>
              <a:rPr lang="en-CA" sz="4400" spc="-30" dirty="0">
                <a:solidFill>
                  <a:srgbClr val="09203A"/>
                </a:solidFill>
                <a:latin typeface="Georgia"/>
                <a:cs typeface="Georgia"/>
              </a:rPr>
              <a:t> </a:t>
            </a:r>
            <a:r>
              <a:rPr lang="en-CA" sz="4400" dirty="0">
                <a:solidFill>
                  <a:srgbClr val="09203A"/>
                </a:solidFill>
                <a:latin typeface="Georgia"/>
                <a:cs typeface="Georgia"/>
              </a:rPr>
              <a:t>I:</a:t>
            </a:r>
            <a:r>
              <a:rPr lang="en-CA" sz="4400" spc="-15" dirty="0">
                <a:solidFill>
                  <a:srgbClr val="09203A"/>
                </a:solidFill>
                <a:latin typeface="Georgia"/>
                <a:cs typeface="Georgia"/>
              </a:rPr>
              <a:t> </a:t>
            </a:r>
            <a:r>
              <a:rPr lang="en-CA" sz="4400" dirty="0">
                <a:solidFill>
                  <a:srgbClr val="09203A"/>
                </a:solidFill>
                <a:latin typeface="Georgia"/>
                <a:cs typeface="Georgia"/>
              </a:rPr>
              <a:t>Multivariate</a:t>
            </a:r>
            <a:r>
              <a:rPr lang="en-CA" sz="4400" spc="-35" dirty="0">
                <a:solidFill>
                  <a:srgbClr val="09203A"/>
                </a:solidFill>
                <a:latin typeface="Georgia"/>
                <a:cs typeface="Georgia"/>
              </a:rPr>
              <a:t> </a:t>
            </a:r>
            <a:r>
              <a:rPr lang="en-CA" sz="4400" dirty="0">
                <a:solidFill>
                  <a:srgbClr val="09203A"/>
                </a:solidFill>
                <a:latin typeface="Georgia"/>
                <a:cs typeface="Georgia"/>
              </a:rPr>
              <a:t>Linear</a:t>
            </a:r>
            <a:r>
              <a:rPr lang="en-CA" sz="4400" spc="-25" dirty="0">
                <a:solidFill>
                  <a:srgbClr val="09203A"/>
                </a:solidFill>
                <a:latin typeface="Georgia"/>
                <a:cs typeface="Georgia"/>
              </a:rPr>
              <a:t> </a:t>
            </a:r>
            <a:r>
              <a:rPr lang="en-CA" sz="4400" spc="-10" dirty="0">
                <a:solidFill>
                  <a:srgbClr val="09203A"/>
                </a:solidFill>
                <a:latin typeface="Georgia"/>
                <a:cs typeface="Georgia"/>
              </a:rPr>
              <a:t>Regression</a:t>
            </a:r>
            <a:endParaRPr lang="en-CA" sz="4400" dirty="0">
              <a:latin typeface="Georgia"/>
              <a:cs typeface="Georgia"/>
            </a:endParaRPr>
          </a:p>
        </p:txBody>
      </p:sp>
      <p:cxnSp>
        <p:nvCxnSpPr>
          <p:cNvPr id="5" name="Straight Connector 4"/>
          <p:cNvCxnSpPr/>
          <p:nvPr/>
        </p:nvCxnSpPr>
        <p:spPr>
          <a:xfrm flipV="1">
            <a:off x="1981200" y="2636520"/>
            <a:ext cx="8229600" cy="0"/>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F47E8A84-D8B7-1B67-D9EA-522E464EED74}"/>
              </a:ext>
            </a:extLst>
          </p:cNvPr>
          <p:cNvSpPr txBox="1">
            <a:spLocks/>
          </p:cNvSpPr>
          <p:nvPr/>
        </p:nvSpPr>
        <p:spPr>
          <a:xfrm>
            <a:off x="3581400" y="3200400"/>
            <a:ext cx="109728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20" marR="3376295" indent="0">
              <a:lnSpc>
                <a:spcPct val="108100"/>
              </a:lnSpc>
              <a:spcBef>
                <a:spcPts val="975"/>
              </a:spcBef>
              <a:buNone/>
            </a:pPr>
            <a:r>
              <a:rPr lang="en-CA" sz="3200" spc="-10" dirty="0">
                <a:latin typeface="Georgia"/>
                <a:cs typeface="Georgia"/>
              </a:rPr>
              <a:t>Mathematical</a:t>
            </a:r>
            <a:r>
              <a:rPr lang="en-CA" sz="3200" spc="5" dirty="0">
                <a:latin typeface="Georgia"/>
                <a:cs typeface="Georgia"/>
              </a:rPr>
              <a:t> </a:t>
            </a:r>
            <a:r>
              <a:rPr lang="en-CA" sz="3200" spc="-10" dirty="0">
                <a:latin typeface="Georgia"/>
                <a:cs typeface="Georgia"/>
              </a:rPr>
              <a:t>formulation </a:t>
            </a:r>
          </a:p>
          <a:p>
            <a:pPr marL="7620" marR="3376295" indent="0">
              <a:lnSpc>
                <a:spcPct val="108100"/>
              </a:lnSpc>
              <a:spcBef>
                <a:spcPts val="975"/>
              </a:spcBef>
              <a:buNone/>
            </a:pPr>
            <a:r>
              <a:rPr lang="en-CA" sz="3200" dirty="0">
                <a:latin typeface="Georgia"/>
                <a:cs typeface="Georgia"/>
              </a:rPr>
              <a:t>Normal</a:t>
            </a:r>
            <a:r>
              <a:rPr lang="en-CA" sz="3200" spc="-50" dirty="0">
                <a:latin typeface="Georgia"/>
                <a:cs typeface="Georgia"/>
              </a:rPr>
              <a:t> </a:t>
            </a:r>
            <a:r>
              <a:rPr lang="en-CA" sz="3200" spc="-10" dirty="0">
                <a:latin typeface="Georgia"/>
                <a:cs typeface="Georgia"/>
              </a:rPr>
              <a:t>equation</a:t>
            </a:r>
            <a:endParaRPr lang="en-CA" sz="3200" dirty="0">
              <a:latin typeface="Georgia"/>
              <a:cs typeface="Georgia"/>
            </a:endParaRPr>
          </a:p>
        </p:txBody>
      </p:sp>
    </p:spTree>
    <p:extLst>
      <p:ext uri="{BB962C8B-B14F-4D97-AF65-F5344CB8AC3E}">
        <p14:creationId xmlns:p14="http://schemas.microsoft.com/office/powerpoint/2010/main" val="4220338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958976"/>
            <a:ext cx="12192000" cy="147002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marL="236220">
              <a:lnSpc>
                <a:spcPct val="100000"/>
              </a:lnSpc>
              <a:spcBef>
                <a:spcPts val="1655"/>
              </a:spcBef>
            </a:pPr>
            <a:r>
              <a:rPr lang="en-CA" dirty="0">
                <a:effectLst/>
                <a:latin typeface="Georgia" panose="02040502050405020303" pitchFamily="18" charset="0"/>
              </a:rPr>
              <a:t>Part III: Penalised Linear Regression</a:t>
            </a:r>
            <a:endParaRPr lang="en-CA" sz="4400" dirty="0">
              <a:latin typeface="Georgia"/>
              <a:cs typeface="Georgia"/>
            </a:endParaRPr>
          </a:p>
        </p:txBody>
      </p:sp>
      <p:cxnSp>
        <p:nvCxnSpPr>
          <p:cNvPr id="5" name="Straight Connector 4"/>
          <p:cNvCxnSpPr/>
          <p:nvPr/>
        </p:nvCxnSpPr>
        <p:spPr>
          <a:xfrm flipV="1">
            <a:off x="1981200" y="2636520"/>
            <a:ext cx="8229600" cy="0"/>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F47E8A84-D8B7-1B67-D9EA-522E464EED74}"/>
              </a:ext>
            </a:extLst>
          </p:cNvPr>
          <p:cNvSpPr txBox="1">
            <a:spLocks/>
          </p:cNvSpPr>
          <p:nvPr/>
        </p:nvSpPr>
        <p:spPr>
          <a:xfrm>
            <a:off x="3581400" y="3200400"/>
            <a:ext cx="109728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620" marR="3376295" indent="0">
              <a:lnSpc>
                <a:spcPct val="108100"/>
              </a:lnSpc>
              <a:spcBef>
                <a:spcPts val="975"/>
              </a:spcBef>
              <a:buNone/>
            </a:pPr>
            <a:endParaRPr lang="en-CA" sz="3200" dirty="0">
              <a:latin typeface="Georgia"/>
              <a:cs typeface="Georgia"/>
            </a:endParaRPr>
          </a:p>
        </p:txBody>
      </p:sp>
    </p:spTree>
    <p:extLst>
      <p:ext uri="{BB962C8B-B14F-4D97-AF65-F5344CB8AC3E}">
        <p14:creationId xmlns:p14="http://schemas.microsoft.com/office/powerpoint/2010/main" val="1029461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C1CD-4CCD-9ECB-3DBC-DB2C41A513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7B69B8-E030-E3EB-72CA-820F6DDCDC03}"/>
              </a:ext>
            </a:extLst>
          </p:cNvPr>
          <p:cNvSpPr>
            <a:spLocks noGrp="1"/>
          </p:cNvSpPr>
          <p:nvPr>
            <p:ph idx="1"/>
          </p:nvPr>
        </p:nvSpPr>
        <p:spPr/>
        <p:txBody>
          <a:bodyPr/>
          <a:lstStyle/>
          <a:p>
            <a:endParaRPr lang="en-US"/>
          </a:p>
        </p:txBody>
      </p:sp>
      <p:pic>
        <p:nvPicPr>
          <p:cNvPr id="4" name="Content Placeholder 4" descr="A diagram of a function&#10;&#10;Description automatically generated with medium confidence">
            <a:extLst>
              <a:ext uri="{FF2B5EF4-FFF2-40B4-BE49-F238E27FC236}">
                <a16:creationId xmlns:a16="http://schemas.microsoft.com/office/drawing/2014/main" id="{69264235-6E84-1559-ECE4-360352C0F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14095"/>
          </a:xfrm>
          <a:prstGeom prst="rect">
            <a:avLst/>
          </a:prstGeom>
        </p:spPr>
      </p:pic>
    </p:spTree>
    <p:extLst>
      <p:ext uri="{BB962C8B-B14F-4D97-AF65-F5344CB8AC3E}">
        <p14:creationId xmlns:p14="http://schemas.microsoft.com/office/powerpoint/2010/main" val="1349972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328E-4489-D70C-8D42-65CB864BFEB0}"/>
              </a:ext>
            </a:extLst>
          </p:cNvPr>
          <p:cNvSpPr>
            <a:spLocks noGrp="1"/>
          </p:cNvSpPr>
          <p:nvPr>
            <p:ph type="title"/>
          </p:nvPr>
        </p:nvSpPr>
        <p:spPr/>
        <p:txBody>
          <a:bodyPr/>
          <a:lstStyle/>
          <a:p>
            <a:endParaRPr lang="en-US"/>
          </a:p>
        </p:txBody>
      </p:sp>
      <p:pic>
        <p:nvPicPr>
          <p:cNvPr id="5" name="Content Placeholder 4" descr="A screenshot of a math problem&#10;&#10;Description automatically generated">
            <a:extLst>
              <a:ext uri="{FF2B5EF4-FFF2-40B4-BE49-F238E27FC236}">
                <a16:creationId xmlns:a16="http://schemas.microsoft.com/office/drawing/2014/main" id="{81B4BFEA-50B6-5D11-975E-83CB8B7B51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86" y="21771"/>
            <a:ext cx="12181114" cy="6792560"/>
          </a:xfrm>
        </p:spPr>
      </p:pic>
    </p:spTree>
    <p:extLst>
      <p:ext uri="{BB962C8B-B14F-4D97-AF65-F5344CB8AC3E}">
        <p14:creationId xmlns:p14="http://schemas.microsoft.com/office/powerpoint/2010/main" val="2078309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A3F0-4974-7991-BA1C-D0A93D14104F}"/>
              </a:ext>
            </a:extLst>
          </p:cNvPr>
          <p:cNvSpPr>
            <a:spLocks noGrp="1"/>
          </p:cNvSpPr>
          <p:nvPr>
            <p:ph type="title"/>
          </p:nvPr>
        </p:nvSpPr>
        <p:spPr/>
        <p:txBody>
          <a:bodyPr/>
          <a:lstStyle/>
          <a:p>
            <a:endParaRPr lang="en-US"/>
          </a:p>
        </p:txBody>
      </p:sp>
      <p:pic>
        <p:nvPicPr>
          <p:cNvPr id="5" name="Content Placeholder 4" descr="A graph of a graph&#10;&#10;Description automatically generated">
            <a:extLst>
              <a:ext uri="{FF2B5EF4-FFF2-40B4-BE49-F238E27FC236}">
                <a16:creationId xmlns:a16="http://schemas.microsoft.com/office/drawing/2014/main" id="{D68C60A4-4F2C-6C29-4798-15E250DDB7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429" y="0"/>
            <a:ext cx="12192000" cy="6798485"/>
          </a:xfrm>
        </p:spPr>
      </p:pic>
    </p:spTree>
    <p:extLst>
      <p:ext uri="{BB962C8B-B14F-4D97-AF65-F5344CB8AC3E}">
        <p14:creationId xmlns:p14="http://schemas.microsoft.com/office/powerpoint/2010/main" val="2620571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26981-95CB-75B2-2777-91D2EBF8320A}"/>
              </a:ext>
            </a:extLst>
          </p:cNvPr>
          <p:cNvSpPr>
            <a:spLocks noGrp="1"/>
          </p:cNvSpPr>
          <p:nvPr>
            <p:ph type="title"/>
          </p:nvPr>
        </p:nvSpPr>
        <p:spPr/>
        <p:txBody>
          <a:bodyPr/>
          <a:lstStyle/>
          <a:p>
            <a:endParaRPr lang="en-US"/>
          </a:p>
        </p:txBody>
      </p:sp>
      <p:pic>
        <p:nvPicPr>
          <p:cNvPr id="5" name="Content Placeholder 4" descr="A screenshot of a computer code&#10;&#10;Description automatically generated">
            <a:extLst>
              <a:ext uri="{FF2B5EF4-FFF2-40B4-BE49-F238E27FC236}">
                <a16:creationId xmlns:a16="http://schemas.microsoft.com/office/drawing/2014/main" id="{23EEEB05-9A63-B1FA-C7F6-B3F5F5EFD1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15800" cy="6763751"/>
          </a:xfrm>
        </p:spPr>
      </p:pic>
    </p:spTree>
    <p:extLst>
      <p:ext uri="{BB962C8B-B14F-4D97-AF65-F5344CB8AC3E}">
        <p14:creationId xmlns:p14="http://schemas.microsoft.com/office/powerpoint/2010/main" val="832826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140B-040E-A49D-2D04-57C893C44B4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13B66C1-5C60-3B5B-A7F0-1A1D9806A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6200"/>
            <a:ext cx="12191999" cy="6793356"/>
          </a:xfrm>
          <a:prstGeom prst="rect">
            <a:avLst/>
          </a:prstGeom>
        </p:spPr>
      </p:pic>
    </p:spTree>
    <p:extLst>
      <p:ext uri="{BB962C8B-B14F-4D97-AF65-F5344CB8AC3E}">
        <p14:creationId xmlns:p14="http://schemas.microsoft.com/office/powerpoint/2010/main" val="1927309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751A-22CD-66EA-B83F-2C52B6A17D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E6BD7B-1728-342C-C999-96FA60C404AF}"/>
              </a:ext>
            </a:extLst>
          </p:cNvPr>
          <p:cNvSpPr>
            <a:spLocks noGrp="1"/>
          </p:cNvSpPr>
          <p:nvPr>
            <p:ph idx="1"/>
          </p:nvPr>
        </p:nvSpPr>
        <p:spPr/>
        <p:txBody>
          <a:bodyPr/>
          <a:lstStyle/>
          <a:p>
            <a:endParaRPr lang="en-US"/>
          </a:p>
        </p:txBody>
      </p:sp>
      <p:pic>
        <p:nvPicPr>
          <p:cNvPr id="4" name="Content Placeholder 5">
            <a:extLst>
              <a:ext uri="{FF2B5EF4-FFF2-40B4-BE49-F238E27FC236}">
                <a16:creationId xmlns:a16="http://schemas.microsoft.com/office/drawing/2014/main" id="{B660CA8A-A618-563F-B7E7-FA50822F3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684"/>
            <a:ext cx="12192000" cy="6820316"/>
          </a:xfrm>
          <a:prstGeom prst="rect">
            <a:avLst/>
          </a:prstGeom>
        </p:spPr>
      </p:pic>
    </p:spTree>
    <p:extLst>
      <p:ext uri="{BB962C8B-B14F-4D97-AF65-F5344CB8AC3E}">
        <p14:creationId xmlns:p14="http://schemas.microsoft.com/office/powerpoint/2010/main" val="1390429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F2A4-6EFC-72DE-F452-ADAC800DC19E}"/>
              </a:ext>
            </a:extLst>
          </p:cNvPr>
          <p:cNvSpPr>
            <a:spLocks noGrp="1"/>
          </p:cNvSpPr>
          <p:nvPr>
            <p:ph type="title"/>
          </p:nvPr>
        </p:nvSpPr>
        <p:spPr/>
        <p:txBody>
          <a:bodyPr/>
          <a:lstStyle/>
          <a:p>
            <a:endParaRPr lang="en-US"/>
          </a:p>
        </p:txBody>
      </p:sp>
      <p:pic>
        <p:nvPicPr>
          <p:cNvPr id="5" name="Content Placeholder 4" descr="A white paper with black text and red text&#10;&#10;Description automatically generated">
            <a:extLst>
              <a:ext uri="{FF2B5EF4-FFF2-40B4-BE49-F238E27FC236}">
                <a16:creationId xmlns:a16="http://schemas.microsoft.com/office/drawing/2014/main" id="{06DA68CF-F794-177B-7A4A-BBD879FE2C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11788"/>
          </a:xfrm>
        </p:spPr>
      </p:pic>
    </p:spTree>
    <p:extLst>
      <p:ext uri="{BB962C8B-B14F-4D97-AF65-F5344CB8AC3E}">
        <p14:creationId xmlns:p14="http://schemas.microsoft.com/office/powerpoint/2010/main" val="418833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9A93-CAB8-672A-F393-0BB5164E231D}"/>
              </a:ext>
            </a:extLst>
          </p:cNvPr>
          <p:cNvSpPr>
            <a:spLocks noGrp="1"/>
          </p:cNvSpPr>
          <p:nvPr>
            <p:ph type="title"/>
          </p:nvPr>
        </p:nvSpPr>
        <p:spPr/>
        <p:txBody>
          <a:bodyPr/>
          <a:lstStyle/>
          <a:p>
            <a:endParaRPr lang="en-US"/>
          </a:p>
        </p:txBody>
      </p:sp>
      <p:pic>
        <p:nvPicPr>
          <p:cNvPr id="5" name="Content Placeholder 4" descr="A screenshot of a computer code&#10;&#10;Description automatically generated">
            <a:extLst>
              <a:ext uri="{FF2B5EF4-FFF2-40B4-BE49-F238E27FC236}">
                <a16:creationId xmlns:a16="http://schemas.microsoft.com/office/drawing/2014/main" id="{27A19064-1469-90AC-9D3E-EA04DF9EE1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771"/>
            <a:ext cx="12230936" cy="6760029"/>
          </a:xfrm>
        </p:spPr>
      </p:pic>
    </p:spTree>
    <p:extLst>
      <p:ext uri="{BB962C8B-B14F-4D97-AF65-F5344CB8AC3E}">
        <p14:creationId xmlns:p14="http://schemas.microsoft.com/office/powerpoint/2010/main" val="2794027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DAFB-09A6-8980-5976-9DE104076C7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9D1CA9C-1B44-CCE3-A714-02FD6671F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8032"/>
            <a:ext cx="12242249" cy="6829968"/>
          </a:xfrm>
          <a:prstGeom prst="rect">
            <a:avLst/>
          </a:prstGeom>
        </p:spPr>
      </p:pic>
      <p:sp>
        <p:nvSpPr>
          <p:cNvPr id="8" name="Content Placeholder 7">
            <a:extLst>
              <a:ext uri="{FF2B5EF4-FFF2-40B4-BE49-F238E27FC236}">
                <a16:creationId xmlns:a16="http://schemas.microsoft.com/office/drawing/2014/main" id="{66156DED-A1A7-566C-1D7F-DA118F56536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7718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D7AB-9CBE-A88F-5CC5-263F444F2DD3}"/>
              </a:ext>
            </a:extLst>
          </p:cNvPr>
          <p:cNvSpPr>
            <a:spLocks noGrp="1"/>
          </p:cNvSpPr>
          <p:nvPr>
            <p:ph type="title"/>
          </p:nvPr>
        </p:nvSpPr>
        <p:spPr/>
        <p:txBody>
          <a:bodyPr>
            <a:normAutofit/>
          </a:bodyPr>
          <a:lstStyle/>
          <a:p>
            <a:r>
              <a:rPr lang="en-CA" sz="4000" dirty="0">
                <a:solidFill>
                  <a:srgbClr val="09203A"/>
                </a:solidFill>
                <a:latin typeface="Georgia"/>
                <a:cs typeface="Georgia"/>
              </a:rPr>
              <a:t>Application:</a:t>
            </a:r>
            <a:r>
              <a:rPr lang="en-CA" sz="4000" spc="-130" dirty="0">
                <a:solidFill>
                  <a:srgbClr val="09203A"/>
                </a:solidFill>
                <a:latin typeface="Georgia"/>
                <a:cs typeface="Georgia"/>
              </a:rPr>
              <a:t> </a:t>
            </a:r>
            <a:r>
              <a:rPr lang="en-CA" sz="4000" dirty="0">
                <a:solidFill>
                  <a:srgbClr val="09203A"/>
                </a:solidFill>
                <a:latin typeface="Georgia"/>
                <a:cs typeface="Georgia"/>
              </a:rPr>
              <a:t>neonatal</a:t>
            </a:r>
            <a:r>
              <a:rPr lang="en-CA" sz="4000" spc="-154" dirty="0">
                <a:solidFill>
                  <a:srgbClr val="09203A"/>
                </a:solidFill>
                <a:latin typeface="Georgia"/>
                <a:cs typeface="Georgia"/>
              </a:rPr>
              <a:t> </a:t>
            </a:r>
            <a:r>
              <a:rPr lang="en-CA" sz="4000" dirty="0">
                <a:solidFill>
                  <a:srgbClr val="09203A"/>
                </a:solidFill>
                <a:latin typeface="Georgia"/>
                <a:cs typeface="Georgia"/>
              </a:rPr>
              <a:t>brain</a:t>
            </a:r>
            <a:r>
              <a:rPr lang="en-CA" sz="4000" spc="-24" dirty="0">
                <a:solidFill>
                  <a:srgbClr val="09203A"/>
                </a:solidFill>
                <a:latin typeface="Georgia"/>
                <a:cs typeface="Georgia"/>
              </a:rPr>
              <a:t> growth</a:t>
            </a:r>
            <a:endParaRPr lang="en-US" dirty="0"/>
          </a:p>
        </p:txBody>
      </p:sp>
      <p:sp>
        <p:nvSpPr>
          <p:cNvPr id="8" name="object 3">
            <a:extLst>
              <a:ext uri="{FF2B5EF4-FFF2-40B4-BE49-F238E27FC236}">
                <a16:creationId xmlns:a16="http://schemas.microsoft.com/office/drawing/2014/main" id="{FD8F4123-B67F-86E5-00A7-A7FBEB2EFFF4}"/>
              </a:ext>
            </a:extLst>
          </p:cNvPr>
          <p:cNvSpPr txBox="1"/>
          <p:nvPr/>
        </p:nvSpPr>
        <p:spPr>
          <a:xfrm>
            <a:off x="338403" y="990600"/>
            <a:ext cx="10439400" cy="5009063"/>
          </a:xfrm>
          <a:prstGeom prst="rect">
            <a:avLst/>
          </a:prstGeom>
          <a:ln w="12192">
            <a:noFill/>
          </a:ln>
        </p:spPr>
        <p:txBody>
          <a:bodyPr vert="horz" wrap="square" lIns="0" tIns="104139" rIns="0" bIns="0" rtlCol="0">
            <a:spAutoFit/>
          </a:bodyPr>
          <a:lstStyle/>
          <a:p>
            <a:pPr marL="247015">
              <a:spcBef>
                <a:spcPts val="819"/>
              </a:spcBef>
            </a:pPr>
            <a:r>
              <a:rPr sz="2400" kern="0" dirty="0">
                <a:solidFill>
                  <a:srgbClr val="09203A"/>
                </a:solidFill>
                <a:latin typeface="Georgia"/>
                <a:cs typeface="Georgia"/>
              </a:rPr>
              <a:t>Application:</a:t>
            </a:r>
            <a:r>
              <a:rPr sz="2400" kern="0" spc="-55" dirty="0">
                <a:solidFill>
                  <a:srgbClr val="09203A"/>
                </a:solidFill>
                <a:latin typeface="Georgia"/>
                <a:cs typeface="Georgia"/>
              </a:rPr>
              <a:t> </a:t>
            </a:r>
            <a:r>
              <a:rPr sz="2400" kern="0" dirty="0">
                <a:solidFill>
                  <a:srgbClr val="09203A"/>
                </a:solidFill>
                <a:latin typeface="Georgia"/>
                <a:cs typeface="Georgia"/>
              </a:rPr>
              <a:t>neonatal</a:t>
            </a:r>
            <a:r>
              <a:rPr sz="2400" kern="0" spc="-65" dirty="0">
                <a:solidFill>
                  <a:srgbClr val="09203A"/>
                </a:solidFill>
                <a:latin typeface="Georgia"/>
                <a:cs typeface="Georgia"/>
              </a:rPr>
              <a:t> </a:t>
            </a:r>
            <a:r>
              <a:rPr sz="2400" kern="0" dirty="0">
                <a:solidFill>
                  <a:srgbClr val="09203A"/>
                </a:solidFill>
                <a:latin typeface="Georgia"/>
                <a:cs typeface="Georgia"/>
              </a:rPr>
              <a:t>brain</a:t>
            </a:r>
            <a:r>
              <a:rPr sz="2400" kern="0" spc="-10" dirty="0">
                <a:solidFill>
                  <a:srgbClr val="09203A"/>
                </a:solidFill>
                <a:latin typeface="Georgia"/>
                <a:cs typeface="Georgia"/>
              </a:rPr>
              <a:t> growth</a:t>
            </a:r>
            <a:endParaRPr sz="2400" kern="0" dirty="0">
              <a:solidFill>
                <a:sysClr val="windowText" lastClr="000000"/>
              </a:solidFill>
              <a:latin typeface="Georgia"/>
              <a:cs typeface="Georgia"/>
            </a:endParaRPr>
          </a:p>
          <a:p>
            <a:pPr marL="522605" indent="-172085">
              <a:spcBef>
                <a:spcPts val="700"/>
              </a:spcBef>
              <a:buFont typeface="Arial"/>
              <a:buChar char="•"/>
              <a:tabLst>
                <a:tab pos="522605" algn="l"/>
              </a:tabLst>
            </a:pPr>
            <a:r>
              <a:rPr sz="2400" kern="0" dirty="0">
                <a:solidFill>
                  <a:sysClr val="windowText" lastClr="000000"/>
                </a:solidFill>
                <a:latin typeface="Georgia"/>
                <a:cs typeface="Georgia"/>
              </a:rPr>
              <a:t>Around</a:t>
            </a:r>
            <a:r>
              <a:rPr sz="2400" kern="0" spc="-25" dirty="0">
                <a:solidFill>
                  <a:sysClr val="windowText" lastClr="000000"/>
                </a:solidFill>
                <a:latin typeface="Georgia"/>
                <a:cs typeface="Georgia"/>
              </a:rPr>
              <a:t> </a:t>
            </a:r>
            <a:r>
              <a:rPr sz="2400" kern="0" dirty="0">
                <a:solidFill>
                  <a:sysClr val="windowText" lastClr="000000"/>
                </a:solidFill>
                <a:latin typeface="Georgia"/>
                <a:cs typeface="Georgia"/>
              </a:rPr>
              <a:t>the</a:t>
            </a:r>
            <a:r>
              <a:rPr sz="2400" kern="0" spc="-30" dirty="0">
                <a:solidFill>
                  <a:sysClr val="windowText" lastClr="000000"/>
                </a:solidFill>
                <a:latin typeface="Georgia"/>
                <a:cs typeface="Georgia"/>
              </a:rPr>
              <a:t> </a:t>
            </a:r>
            <a:r>
              <a:rPr sz="2400" kern="0" dirty="0">
                <a:solidFill>
                  <a:sysClr val="windowText" lastClr="000000"/>
                </a:solidFill>
                <a:latin typeface="Georgia"/>
                <a:cs typeface="Georgia"/>
              </a:rPr>
              <a:t>time</a:t>
            </a:r>
            <a:r>
              <a:rPr sz="2400" kern="0" spc="-25" dirty="0">
                <a:solidFill>
                  <a:sysClr val="windowText" lastClr="000000"/>
                </a:solidFill>
                <a:latin typeface="Georgia"/>
                <a:cs typeface="Georgia"/>
              </a:rPr>
              <a:t> </a:t>
            </a:r>
            <a:r>
              <a:rPr sz="2400" kern="0" dirty="0">
                <a:solidFill>
                  <a:sysClr val="windowText" lastClr="000000"/>
                </a:solidFill>
                <a:latin typeface="Georgia"/>
                <a:cs typeface="Georgia"/>
              </a:rPr>
              <a:t>of</a:t>
            </a:r>
            <a:r>
              <a:rPr sz="2400" kern="0" spc="-35" dirty="0">
                <a:solidFill>
                  <a:sysClr val="windowText" lastClr="000000"/>
                </a:solidFill>
                <a:latin typeface="Georgia"/>
                <a:cs typeface="Georgia"/>
              </a:rPr>
              <a:t> </a:t>
            </a:r>
            <a:r>
              <a:rPr sz="2400" kern="0" dirty="0">
                <a:solidFill>
                  <a:sysClr val="windowText" lastClr="000000"/>
                </a:solidFill>
                <a:latin typeface="Georgia"/>
                <a:cs typeface="Georgia"/>
              </a:rPr>
              <a:t>birth</a:t>
            </a:r>
            <a:r>
              <a:rPr sz="2400" kern="0" spc="-15" dirty="0">
                <a:solidFill>
                  <a:sysClr val="windowText" lastClr="000000"/>
                </a:solidFill>
                <a:latin typeface="Georgia"/>
                <a:cs typeface="Georgia"/>
              </a:rPr>
              <a:t> </a:t>
            </a:r>
            <a:r>
              <a:rPr sz="2400" kern="0" dirty="0">
                <a:solidFill>
                  <a:sysClr val="windowText" lastClr="000000"/>
                </a:solidFill>
                <a:latin typeface="Georgia"/>
                <a:cs typeface="Georgia"/>
              </a:rPr>
              <a:t>the</a:t>
            </a:r>
            <a:r>
              <a:rPr sz="2400" kern="0" spc="-25" dirty="0">
                <a:solidFill>
                  <a:sysClr val="windowText" lastClr="000000"/>
                </a:solidFill>
                <a:latin typeface="Georgia"/>
                <a:cs typeface="Georgia"/>
              </a:rPr>
              <a:t> </a:t>
            </a:r>
            <a:r>
              <a:rPr sz="2400" kern="0" dirty="0">
                <a:solidFill>
                  <a:sysClr val="windowText" lastClr="000000"/>
                </a:solidFill>
                <a:latin typeface="Georgia"/>
                <a:cs typeface="Georgia"/>
              </a:rPr>
              <a:t>brain</a:t>
            </a:r>
            <a:r>
              <a:rPr sz="2400" kern="0" spc="-5" dirty="0">
                <a:solidFill>
                  <a:sysClr val="windowText" lastClr="000000"/>
                </a:solidFill>
                <a:latin typeface="Georgia"/>
                <a:cs typeface="Georgia"/>
              </a:rPr>
              <a:t> </a:t>
            </a:r>
            <a:r>
              <a:rPr sz="2400" kern="0" dirty="0">
                <a:solidFill>
                  <a:sysClr val="windowText" lastClr="000000"/>
                </a:solidFill>
                <a:latin typeface="Georgia"/>
                <a:cs typeface="Georgia"/>
              </a:rPr>
              <a:t>grows</a:t>
            </a:r>
            <a:r>
              <a:rPr sz="2400" kern="0" spc="-25" dirty="0">
                <a:solidFill>
                  <a:sysClr val="windowText" lastClr="000000"/>
                </a:solidFill>
                <a:latin typeface="Georgia"/>
                <a:cs typeface="Georgia"/>
              </a:rPr>
              <a:t> </a:t>
            </a:r>
            <a:r>
              <a:rPr sz="2400" kern="0" dirty="0">
                <a:solidFill>
                  <a:sysClr val="windowText" lastClr="000000"/>
                </a:solidFill>
                <a:latin typeface="Georgia"/>
                <a:cs typeface="Georgia"/>
              </a:rPr>
              <a:t>very</a:t>
            </a:r>
            <a:r>
              <a:rPr sz="2400" kern="0" spc="-20" dirty="0">
                <a:solidFill>
                  <a:sysClr val="windowText" lastClr="000000"/>
                </a:solidFill>
                <a:latin typeface="Georgia"/>
                <a:cs typeface="Georgia"/>
              </a:rPr>
              <a:t> </a:t>
            </a:r>
            <a:r>
              <a:rPr sz="2400" kern="0" spc="-10" dirty="0">
                <a:solidFill>
                  <a:sysClr val="windowText" lastClr="000000"/>
                </a:solidFill>
                <a:latin typeface="Georgia"/>
                <a:cs typeface="Georgia"/>
              </a:rPr>
              <a:t>quickly</a:t>
            </a:r>
            <a:endParaRPr sz="2400" kern="0" dirty="0">
              <a:solidFill>
                <a:sysClr val="windowText" lastClr="000000"/>
              </a:solidFill>
              <a:latin typeface="Georgia"/>
              <a:cs typeface="Georgia"/>
            </a:endParaRPr>
          </a:p>
          <a:p>
            <a:pPr marL="522605" indent="-172085">
              <a:spcBef>
                <a:spcPts val="145"/>
              </a:spcBef>
              <a:buFont typeface="Arial"/>
              <a:buChar char="•"/>
              <a:tabLst>
                <a:tab pos="522605" algn="l"/>
              </a:tabLst>
            </a:pPr>
            <a:r>
              <a:rPr sz="2400" kern="0" dirty="0">
                <a:solidFill>
                  <a:sysClr val="windowText" lastClr="000000"/>
                </a:solidFill>
                <a:latin typeface="Georgia"/>
                <a:cs typeface="Georgia"/>
              </a:rPr>
              <a:t>Preterm</a:t>
            </a:r>
            <a:r>
              <a:rPr sz="2400" kern="0" spc="-35" dirty="0">
                <a:solidFill>
                  <a:sysClr val="windowText" lastClr="000000"/>
                </a:solidFill>
                <a:latin typeface="Georgia"/>
                <a:cs typeface="Georgia"/>
              </a:rPr>
              <a:t> </a:t>
            </a:r>
            <a:r>
              <a:rPr sz="2400" kern="0" dirty="0">
                <a:solidFill>
                  <a:sysClr val="windowText" lastClr="000000"/>
                </a:solidFill>
                <a:latin typeface="Georgia"/>
                <a:cs typeface="Georgia"/>
              </a:rPr>
              <a:t>birth</a:t>
            </a:r>
            <a:r>
              <a:rPr sz="2400" kern="0" spc="-15" dirty="0">
                <a:solidFill>
                  <a:sysClr val="windowText" lastClr="000000"/>
                </a:solidFill>
                <a:latin typeface="Georgia"/>
                <a:cs typeface="Georgia"/>
              </a:rPr>
              <a:t> </a:t>
            </a:r>
            <a:r>
              <a:rPr sz="2400" kern="0" dirty="0">
                <a:solidFill>
                  <a:sysClr val="windowText" lastClr="000000"/>
                </a:solidFill>
                <a:latin typeface="Georgia"/>
                <a:cs typeface="Georgia"/>
              </a:rPr>
              <a:t>alters</a:t>
            </a:r>
            <a:r>
              <a:rPr sz="2400" kern="0" spc="-40" dirty="0">
                <a:solidFill>
                  <a:sysClr val="windowText" lastClr="000000"/>
                </a:solidFill>
                <a:latin typeface="Georgia"/>
                <a:cs typeface="Georgia"/>
              </a:rPr>
              <a:t> </a:t>
            </a:r>
            <a:r>
              <a:rPr sz="2400" kern="0" dirty="0">
                <a:solidFill>
                  <a:sysClr val="windowText" lastClr="000000"/>
                </a:solidFill>
                <a:latin typeface="Georgia"/>
                <a:cs typeface="Georgia"/>
              </a:rPr>
              <a:t>brain</a:t>
            </a:r>
            <a:r>
              <a:rPr sz="2400" kern="0" spc="-10" dirty="0">
                <a:solidFill>
                  <a:sysClr val="windowText" lastClr="000000"/>
                </a:solidFill>
                <a:latin typeface="Georgia"/>
                <a:cs typeface="Georgia"/>
              </a:rPr>
              <a:t> development</a:t>
            </a:r>
            <a:endParaRPr sz="2400" kern="0" dirty="0">
              <a:solidFill>
                <a:sysClr val="windowText" lastClr="000000"/>
              </a:solidFill>
              <a:latin typeface="Georgia"/>
              <a:cs typeface="Georgia"/>
            </a:endParaRPr>
          </a:p>
          <a:p>
            <a:endParaRPr sz="2400" kern="0" dirty="0">
              <a:solidFill>
                <a:sysClr val="windowText" lastClr="000000"/>
              </a:solidFill>
              <a:latin typeface="Georgia"/>
              <a:cs typeface="Georgia"/>
            </a:endParaRPr>
          </a:p>
          <a:p>
            <a:endParaRPr sz="2400" kern="0" dirty="0">
              <a:solidFill>
                <a:sysClr val="windowText" lastClr="000000"/>
              </a:solidFill>
              <a:latin typeface="Georgia"/>
              <a:cs typeface="Georgia"/>
            </a:endParaRPr>
          </a:p>
          <a:p>
            <a:endParaRPr sz="2400" kern="0" dirty="0">
              <a:solidFill>
                <a:sysClr val="windowText" lastClr="000000"/>
              </a:solidFill>
              <a:latin typeface="Georgia"/>
              <a:cs typeface="Georgia"/>
            </a:endParaRPr>
          </a:p>
          <a:p>
            <a:endParaRPr sz="2400" kern="0" dirty="0">
              <a:solidFill>
                <a:sysClr val="windowText" lastClr="000000"/>
              </a:solidFill>
              <a:latin typeface="Georgia"/>
              <a:cs typeface="Georgia"/>
            </a:endParaRPr>
          </a:p>
          <a:p>
            <a:endParaRPr sz="2400" kern="0" dirty="0">
              <a:solidFill>
                <a:sysClr val="windowText" lastClr="000000"/>
              </a:solidFill>
              <a:latin typeface="Georgia"/>
              <a:cs typeface="Georgia"/>
            </a:endParaRPr>
          </a:p>
          <a:p>
            <a:endParaRPr sz="2400" kern="0" dirty="0">
              <a:solidFill>
                <a:sysClr val="windowText" lastClr="000000"/>
              </a:solidFill>
              <a:latin typeface="Georgia"/>
              <a:cs typeface="Georgia"/>
            </a:endParaRPr>
          </a:p>
          <a:p>
            <a:endParaRPr sz="2400" kern="0" dirty="0">
              <a:solidFill>
                <a:sysClr val="windowText" lastClr="000000"/>
              </a:solidFill>
              <a:latin typeface="Georgia"/>
              <a:cs typeface="Georgia"/>
            </a:endParaRPr>
          </a:p>
          <a:p>
            <a:endParaRPr sz="2400" kern="0" dirty="0">
              <a:solidFill>
                <a:sysClr val="windowText" lastClr="000000"/>
              </a:solidFill>
              <a:latin typeface="Georgia"/>
              <a:cs typeface="Georgia"/>
            </a:endParaRPr>
          </a:p>
          <a:p>
            <a:endParaRPr sz="2400" kern="0" dirty="0">
              <a:solidFill>
                <a:sysClr val="windowText" lastClr="000000"/>
              </a:solidFill>
              <a:latin typeface="Georgia"/>
              <a:cs typeface="Georgia"/>
            </a:endParaRPr>
          </a:p>
          <a:p>
            <a:pPr>
              <a:spcBef>
                <a:spcPts val="45"/>
              </a:spcBef>
            </a:pPr>
            <a:endParaRPr sz="2400" kern="0" dirty="0">
              <a:solidFill>
                <a:srgbClr val="FFFF00"/>
              </a:solidFill>
              <a:latin typeface="Georgia"/>
              <a:cs typeface="Georgia"/>
            </a:endParaRPr>
          </a:p>
        </p:txBody>
      </p:sp>
      <p:pic>
        <p:nvPicPr>
          <p:cNvPr id="11" name="object 2">
            <a:extLst>
              <a:ext uri="{FF2B5EF4-FFF2-40B4-BE49-F238E27FC236}">
                <a16:creationId xmlns:a16="http://schemas.microsoft.com/office/drawing/2014/main" id="{9BB9DEAE-F0C6-37CD-3CBF-8E5CC567CD55}"/>
              </a:ext>
            </a:extLst>
          </p:cNvPr>
          <p:cNvPicPr/>
          <p:nvPr/>
        </p:nvPicPr>
        <p:blipFill>
          <a:blip r:embed="rId3" cstate="print"/>
          <a:stretch>
            <a:fillRect/>
          </a:stretch>
        </p:blipFill>
        <p:spPr>
          <a:xfrm>
            <a:off x="1434395" y="2667000"/>
            <a:ext cx="3724254" cy="3657600"/>
          </a:xfrm>
          <a:prstGeom prst="rect">
            <a:avLst/>
          </a:prstGeom>
        </p:spPr>
      </p:pic>
      <p:pic>
        <p:nvPicPr>
          <p:cNvPr id="12" name="object 4">
            <a:extLst>
              <a:ext uri="{FF2B5EF4-FFF2-40B4-BE49-F238E27FC236}">
                <a16:creationId xmlns:a16="http://schemas.microsoft.com/office/drawing/2014/main" id="{F788D4A9-E3AD-A003-5531-8DC915157DDC}"/>
              </a:ext>
            </a:extLst>
          </p:cNvPr>
          <p:cNvPicPr/>
          <p:nvPr/>
        </p:nvPicPr>
        <p:blipFill>
          <a:blip r:embed="rId4" cstate="print"/>
          <a:stretch>
            <a:fillRect/>
          </a:stretch>
        </p:blipFill>
        <p:spPr>
          <a:xfrm>
            <a:off x="6934200" y="3429000"/>
            <a:ext cx="2667000" cy="1867359"/>
          </a:xfrm>
          <a:prstGeom prst="rect">
            <a:avLst/>
          </a:prstGeom>
        </p:spPr>
      </p:pic>
      <p:sp>
        <p:nvSpPr>
          <p:cNvPr id="13" name="TextBox 12">
            <a:extLst>
              <a:ext uri="{FF2B5EF4-FFF2-40B4-BE49-F238E27FC236}">
                <a16:creationId xmlns:a16="http://schemas.microsoft.com/office/drawing/2014/main" id="{3C475AFD-B7B3-0FDA-21A2-A9F98CD3E21E}"/>
              </a:ext>
            </a:extLst>
          </p:cNvPr>
          <p:cNvSpPr txBox="1"/>
          <p:nvPr/>
        </p:nvSpPr>
        <p:spPr>
          <a:xfrm>
            <a:off x="3221503" y="4785563"/>
            <a:ext cx="1883281" cy="1200329"/>
          </a:xfrm>
          <a:prstGeom prst="rect">
            <a:avLst/>
          </a:prstGeom>
          <a:noFill/>
        </p:spPr>
        <p:txBody>
          <a:bodyPr wrap="square" rtlCol="0">
            <a:spAutoFit/>
          </a:bodyPr>
          <a:lstStyle/>
          <a:p>
            <a:r>
              <a:rPr lang="en-CA" sz="1800" kern="0" spc="-10" dirty="0">
                <a:solidFill>
                  <a:srgbClr val="FFFF00"/>
                </a:solidFill>
                <a:latin typeface="Georgia"/>
                <a:cs typeface="Georgia"/>
              </a:rPr>
              <a:t>Developing </a:t>
            </a:r>
            <a:r>
              <a:rPr lang="en-CA" sz="1800" kern="0" dirty="0">
                <a:solidFill>
                  <a:srgbClr val="FFFF00"/>
                </a:solidFill>
                <a:latin typeface="Georgia"/>
                <a:cs typeface="Georgia"/>
              </a:rPr>
              <a:t>preterm</a:t>
            </a:r>
            <a:r>
              <a:rPr lang="en-CA" sz="1800" kern="0" spc="5" dirty="0">
                <a:solidFill>
                  <a:srgbClr val="FFFF00"/>
                </a:solidFill>
                <a:latin typeface="Georgia"/>
                <a:cs typeface="Georgia"/>
              </a:rPr>
              <a:t> </a:t>
            </a:r>
            <a:r>
              <a:rPr lang="en-CA" sz="1800" kern="0" spc="-10" dirty="0">
                <a:solidFill>
                  <a:srgbClr val="FFFF00"/>
                </a:solidFill>
                <a:latin typeface="Georgia"/>
                <a:cs typeface="Georgia"/>
              </a:rPr>
              <a:t>brain 29-</a:t>
            </a:r>
            <a:r>
              <a:rPr lang="en-CA" sz="1800" kern="0" dirty="0">
                <a:solidFill>
                  <a:srgbClr val="FFFF00"/>
                </a:solidFill>
                <a:latin typeface="Georgia"/>
                <a:cs typeface="Georgia"/>
              </a:rPr>
              <a:t>44 weeks </a:t>
            </a:r>
            <a:r>
              <a:rPr lang="en-CA" sz="1800" kern="0" spc="-25" dirty="0">
                <a:solidFill>
                  <a:srgbClr val="FFFF00"/>
                </a:solidFill>
                <a:latin typeface="Georgia"/>
                <a:cs typeface="Georgia"/>
              </a:rPr>
              <a:t>GA</a:t>
            </a:r>
            <a:endParaRPr lang="en-CA" sz="1800" kern="0" dirty="0">
              <a:solidFill>
                <a:srgbClr val="FFFF00"/>
              </a:solidFill>
              <a:latin typeface="Georgia"/>
              <a:cs typeface="Georgia"/>
            </a:endParaRPr>
          </a:p>
          <a:p>
            <a:endParaRPr lang="en-US" dirty="0"/>
          </a:p>
        </p:txBody>
      </p:sp>
    </p:spTree>
    <p:extLst>
      <p:ext uri="{BB962C8B-B14F-4D97-AF65-F5344CB8AC3E}">
        <p14:creationId xmlns:p14="http://schemas.microsoft.com/office/powerpoint/2010/main" val="1830660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D7AD-3142-32D9-C40F-B7E3DEA91F0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F81FAC-60B7-A1F8-B37B-2649548BB66D}"/>
              </a:ext>
            </a:extLst>
          </p:cNvPr>
          <p:cNvSpPr>
            <a:spLocks noGrp="1"/>
          </p:cNvSpPr>
          <p:nvPr>
            <p:ph idx="1"/>
          </p:nvPr>
        </p:nvSpPr>
        <p:spPr/>
        <p:txBody>
          <a:bodyPr/>
          <a:lstStyle/>
          <a:p>
            <a:endParaRPr lang="en-US"/>
          </a:p>
        </p:txBody>
      </p:sp>
      <p:pic>
        <p:nvPicPr>
          <p:cNvPr id="4" name="Content Placeholder 5">
            <a:extLst>
              <a:ext uri="{FF2B5EF4-FFF2-40B4-BE49-F238E27FC236}">
                <a16:creationId xmlns:a16="http://schemas.microsoft.com/office/drawing/2014/main" id="{CC2AD42F-F2B4-DB41-BB04-B5683D226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325"/>
            <a:ext cx="12192000" cy="6791675"/>
          </a:xfrm>
          <a:prstGeom prst="rect">
            <a:avLst/>
          </a:prstGeom>
        </p:spPr>
      </p:pic>
    </p:spTree>
    <p:extLst>
      <p:ext uri="{BB962C8B-B14F-4D97-AF65-F5344CB8AC3E}">
        <p14:creationId xmlns:p14="http://schemas.microsoft.com/office/powerpoint/2010/main" val="3722738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1456-7DFB-6F16-9B83-D592EBC81A74}"/>
              </a:ext>
            </a:extLst>
          </p:cNvPr>
          <p:cNvSpPr>
            <a:spLocks noGrp="1"/>
          </p:cNvSpPr>
          <p:nvPr>
            <p:ph type="title"/>
          </p:nvPr>
        </p:nvSpPr>
        <p:spPr/>
        <p:txBody>
          <a:bodyPr/>
          <a:lstStyle/>
          <a:p>
            <a:endParaRPr lang="en-US"/>
          </a:p>
        </p:txBody>
      </p:sp>
      <p:pic>
        <p:nvPicPr>
          <p:cNvPr id="7" name="Picture 6" descr="A screenshot of a graph&#10;&#10;Description automatically generated">
            <a:extLst>
              <a:ext uri="{FF2B5EF4-FFF2-40B4-BE49-F238E27FC236}">
                <a16:creationId xmlns:a16="http://schemas.microsoft.com/office/drawing/2014/main" id="{2618380C-B23B-BAB1-2775-0C4A4389E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2321"/>
            <a:ext cx="12113253" cy="6749479"/>
          </a:xfrm>
          <a:prstGeom prst="rect">
            <a:avLst/>
          </a:prstGeom>
        </p:spPr>
      </p:pic>
      <p:sp>
        <p:nvSpPr>
          <p:cNvPr id="9" name="Content Placeholder 8">
            <a:extLst>
              <a:ext uri="{FF2B5EF4-FFF2-40B4-BE49-F238E27FC236}">
                <a16:creationId xmlns:a16="http://schemas.microsoft.com/office/drawing/2014/main" id="{23BEB490-469D-8B8E-82DC-48341E334CB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162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0E804-D741-00BD-684A-4D731A3514ED}"/>
              </a:ext>
            </a:extLst>
          </p:cNvPr>
          <p:cNvSpPr>
            <a:spLocks noGrp="1"/>
          </p:cNvSpPr>
          <p:nvPr>
            <p:ph type="title"/>
          </p:nvPr>
        </p:nvSpPr>
        <p:spPr/>
        <p:txBody>
          <a:bodyPr>
            <a:normAutofit/>
          </a:bodyPr>
          <a:lstStyle/>
          <a:p>
            <a:r>
              <a:rPr lang="en-CA" dirty="0">
                <a:effectLst/>
                <a:latin typeface="Georgia" panose="02040502050405020303" pitchFamily="18" charset="0"/>
              </a:rPr>
              <a:t>Part IV: Non-linear Regression</a:t>
            </a:r>
            <a:endParaRPr lang="en-US" dirty="0"/>
          </a:p>
        </p:txBody>
      </p:sp>
      <p:pic>
        <p:nvPicPr>
          <p:cNvPr id="5" name="Content Placeholder 4" descr="A diagram of a graph&#10;&#10;Description automatically generated">
            <a:extLst>
              <a:ext uri="{FF2B5EF4-FFF2-40B4-BE49-F238E27FC236}">
                <a16:creationId xmlns:a16="http://schemas.microsoft.com/office/drawing/2014/main" id="{98FCCF4A-699D-41B0-302E-D186398E66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86" y="0"/>
            <a:ext cx="12212120" cy="6858000"/>
          </a:xfrm>
        </p:spPr>
      </p:pic>
    </p:spTree>
    <p:extLst>
      <p:ext uri="{BB962C8B-B14F-4D97-AF65-F5344CB8AC3E}">
        <p14:creationId xmlns:p14="http://schemas.microsoft.com/office/powerpoint/2010/main" val="152760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D6E90-8FE0-536C-70BD-9523FBAE55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6B084A-B08F-2E8E-E022-DF90ED85AA1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0A7E83D-A257-8BDD-CFE5-7DF7EB8C0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5400"/>
            <a:ext cx="12237493" cy="6832600"/>
          </a:xfrm>
          <a:prstGeom prst="rect">
            <a:avLst/>
          </a:prstGeom>
        </p:spPr>
      </p:pic>
    </p:spTree>
    <p:extLst>
      <p:ext uri="{BB962C8B-B14F-4D97-AF65-F5344CB8AC3E}">
        <p14:creationId xmlns:p14="http://schemas.microsoft.com/office/powerpoint/2010/main" val="107474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3485-8AF6-CFF1-B3D7-60C558411006}"/>
              </a:ext>
            </a:extLst>
          </p:cNvPr>
          <p:cNvSpPr>
            <a:spLocks noGrp="1"/>
          </p:cNvSpPr>
          <p:nvPr>
            <p:ph type="title"/>
          </p:nvPr>
        </p:nvSpPr>
        <p:spPr/>
        <p:txBody>
          <a:bodyPr/>
          <a:lstStyle/>
          <a:p>
            <a:endParaRPr lang="en-US"/>
          </a:p>
        </p:txBody>
      </p:sp>
      <p:pic>
        <p:nvPicPr>
          <p:cNvPr id="5" name="Content Placeholder 4" descr="A math equations and formulas&#10;&#10;Description automatically generated with medium confidence">
            <a:extLst>
              <a:ext uri="{FF2B5EF4-FFF2-40B4-BE49-F238E27FC236}">
                <a16:creationId xmlns:a16="http://schemas.microsoft.com/office/drawing/2014/main" id="{1684EBB7-F11C-1426-9FB1-4C36491A08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32536"/>
          </a:xfrm>
        </p:spPr>
      </p:pic>
    </p:spTree>
    <p:extLst>
      <p:ext uri="{BB962C8B-B14F-4D97-AF65-F5344CB8AC3E}">
        <p14:creationId xmlns:p14="http://schemas.microsoft.com/office/powerpoint/2010/main" val="3902427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4712-C719-8ADC-D5B4-858753B3A936}"/>
              </a:ext>
            </a:extLst>
          </p:cNvPr>
          <p:cNvSpPr>
            <a:spLocks noGrp="1"/>
          </p:cNvSpPr>
          <p:nvPr>
            <p:ph type="title"/>
          </p:nvPr>
        </p:nvSpPr>
        <p:spPr/>
        <p:txBody>
          <a:bodyPr/>
          <a:lstStyle/>
          <a:p>
            <a:endParaRPr lang="en-US"/>
          </a:p>
        </p:txBody>
      </p:sp>
      <p:pic>
        <p:nvPicPr>
          <p:cNvPr id="5" name="Content Placeholder 4" descr="A graph of a graph with a red line&#10;&#10;Description automatically generated with medium confidence">
            <a:extLst>
              <a:ext uri="{FF2B5EF4-FFF2-40B4-BE49-F238E27FC236}">
                <a16:creationId xmlns:a16="http://schemas.microsoft.com/office/drawing/2014/main" id="{91A5EF59-6D69-F671-98E4-C251396E8F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6200"/>
            <a:ext cx="12127645" cy="6705600"/>
          </a:xfrm>
        </p:spPr>
      </p:pic>
    </p:spTree>
    <p:extLst>
      <p:ext uri="{BB962C8B-B14F-4D97-AF65-F5344CB8AC3E}">
        <p14:creationId xmlns:p14="http://schemas.microsoft.com/office/powerpoint/2010/main" val="2332274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C15F-CA38-EC3D-5959-C45FA0F1605E}"/>
              </a:ext>
            </a:extLst>
          </p:cNvPr>
          <p:cNvSpPr>
            <a:spLocks noGrp="1"/>
          </p:cNvSpPr>
          <p:nvPr>
            <p:ph type="title"/>
          </p:nvPr>
        </p:nvSpPr>
        <p:spPr/>
        <p:txBody>
          <a:bodyPr/>
          <a:lstStyle/>
          <a:p>
            <a:endParaRPr lang="en-US"/>
          </a:p>
        </p:txBody>
      </p:sp>
      <p:pic>
        <p:nvPicPr>
          <p:cNvPr id="5" name="Content Placeholder 4" descr="A screenshot of a math problem&#10;&#10;Description automatically generated">
            <a:extLst>
              <a:ext uri="{FF2B5EF4-FFF2-40B4-BE49-F238E27FC236}">
                <a16:creationId xmlns:a16="http://schemas.microsoft.com/office/drawing/2014/main" id="{0241AA43-DAF5-77E9-6EC1-DDF3534658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6200"/>
            <a:ext cx="11995830" cy="6705600"/>
          </a:xfrm>
        </p:spPr>
      </p:pic>
    </p:spTree>
    <p:extLst>
      <p:ext uri="{BB962C8B-B14F-4D97-AF65-F5344CB8AC3E}">
        <p14:creationId xmlns:p14="http://schemas.microsoft.com/office/powerpoint/2010/main" val="108855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FEC6-FE08-9CEE-7C60-F3AF0B9B7456}"/>
              </a:ext>
            </a:extLst>
          </p:cNvPr>
          <p:cNvSpPr>
            <a:spLocks noGrp="1"/>
          </p:cNvSpPr>
          <p:nvPr>
            <p:ph type="title"/>
          </p:nvPr>
        </p:nvSpPr>
        <p:spPr/>
        <p:txBody>
          <a:bodyPr/>
          <a:lstStyle/>
          <a:p>
            <a:endParaRPr lang="en-US"/>
          </a:p>
        </p:txBody>
      </p:sp>
      <p:pic>
        <p:nvPicPr>
          <p:cNvPr id="5" name="Content Placeholder 4" descr="A screenshot of a computer code&#10;&#10;Description automatically generated">
            <a:extLst>
              <a:ext uri="{FF2B5EF4-FFF2-40B4-BE49-F238E27FC236}">
                <a16:creationId xmlns:a16="http://schemas.microsoft.com/office/drawing/2014/main" id="{F7472004-8B1A-092F-6869-5A117BB052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6434"/>
            <a:ext cx="12192000" cy="6811566"/>
          </a:xfrm>
        </p:spPr>
      </p:pic>
    </p:spTree>
    <p:extLst>
      <p:ext uri="{BB962C8B-B14F-4D97-AF65-F5344CB8AC3E}">
        <p14:creationId xmlns:p14="http://schemas.microsoft.com/office/powerpoint/2010/main" val="721929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1312-BD3A-00C0-688F-235536BCF7B9}"/>
              </a:ext>
            </a:extLst>
          </p:cNvPr>
          <p:cNvSpPr>
            <a:spLocks noGrp="1"/>
          </p:cNvSpPr>
          <p:nvPr>
            <p:ph type="title"/>
          </p:nvPr>
        </p:nvSpPr>
        <p:spPr/>
        <p:txBody>
          <a:bodyPr/>
          <a:lstStyle/>
          <a:p>
            <a:endParaRPr lang="en-US"/>
          </a:p>
        </p:txBody>
      </p:sp>
      <p:pic>
        <p:nvPicPr>
          <p:cNvPr id="5" name="Content Placeholder 4" descr="A graph showing different colored sections of the brain&#10;&#10;Description automatically generated">
            <a:extLst>
              <a:ext uri="{FF2B5EF4-FFF2-40B4-BE49-F238E27FC236}">
                <a16:creationId xmlns:a16="http://schemas.microsoft.com/office/drawing/2014/main" id="{9CD8BBC1-E3D6-AE5D-006A-4531FE2287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650"/>
            <a:ext cx="12192000" cy="6824699"/>
          </a:xfrm>
        </p:spPr>
      </p:pic>
    </p:spTree>
    <p:extLst>
      <p:ext uri="{BB962C8B-B14F-4D97-AF65-F5344CB8AC3E}">
        <p14:creationId xmlns:p14="http://schemas.microsoft.com/office/powerpoint/2010/main" val="3062976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D124-91E7-CCA7-89D8-C835E1843ED4}"/>
              </a:ext>
            </a:extLst>
          </p:cNvPr>
          <p:cNvSpPr>
            <a:spLocks noGrp="1"/>
          </p:cNvSpPr>
          <p:nvPr>
            <p:ph type="title"/>
          </p:nvPr>
        </p:nvSpPr>
        <p:spPr/>
        <p:txBody>
          <a:bodyPr/>
          <a:lstStyle/>
          <a:p>
            <a:endParaRPr lang="en-US"/>
          </a:p>
        </p:txBody>
      </p:sp>
      <p:pic>
        <p:nvPicPr>
          <p:cNvPr id="5" name="Content Placeholder 4" descr="A screenshot of a graph&#10;&#10;Description automatically generated">
            <a:extLst>
              <a:ext uri="{FF2B5EF4-FFF2-40B4-BE49-F238E27FC236}">
                <a16:creationId xmlns:a16="http://schemas.microsoft.com/office/drawing/2014/main" id="{5632DB79-4AEB-8682-F9C4-BA9B9E4BEB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39415"/>
          </a:xfrm>
        </p:spPr>
      </p:pic>
    </p:spTree>
    <p:extLst>
      <p:ext uri="{BB962C8B-B14F-4D97-AF65-F5344CB8AC3E}">
        <p14:creationId xmlns:p14="http://schemas.microsoft.com/office/powerpoint/2010/main" val="213827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1BBE-3078-A34F-6E99-408014861AB7}"/>
              </a:ext>
            </a:extLst>
          </p:cNvPr>
          <p:cNvSpPr>
            <a:spLocks noGrp="1"/>
          </p:cNvSpPr>
          <p:nvPr>
            <p:ph type="title"/>
          </p:nvPr>
        </p:nvSpPr>
        <p:spPr/>
        <p:txBody>
          <a:bodyPr/>
          <a:lstStyle/>
          <a:p>
            <a:endParaRPr lang="en-US"/>
          </a:p>
        </p:txBody>
      </p:sp>
      <p:sp>
        <p:nvSpPr>
          <p:cNvPr id="4" name="object 2">
            <a:extLst>
              <a:ext uri="{FF2B5EF4-FFF2-40B4-BE49-F238E27FC236}">
                <a16:creationId xmlns:a16="http://schemas.microsoft.com/office/drawing/2014/main" id="{9256B131-4A45-5CF4-1E02-7E85A95B2AC5}"/>
              </a:ext>
            </a:extLst>
          </p:cNvPr>
          <p:cNvSpPr txBox="1"/>
          <p:nvPr/>
        </p:nvSpPr>
        <p:spPr>
          <a:xfrm>
            <a:off x="481888" y="1002955"/>
            <a:ext cx="10871912" cy="1386277"/>
          </a:xfrm>
          <a:prstGeom prst="rect">
            <a:avLst/>
          </a:prstGeom>
        </p:spPr>
        <p:txBody>
          <a:bodyPr vert="horz" wrap="square" lIns="0" tIns="173990" rIns="0" bIns="0" rtlCol="0">
            <a:spAutoFit/>
          </a:bodyPr>
          <a:lstStyle/>
          <a:p>
            <a:pPr>
              <a:lnSpc>
                <a:spcPct val="100000"/>
              </a:lnSpc>
              <a:spcBef>
                <a:spcPts val="1370"/>
              </a:spcBef>
            </a:pPr>
            <a:r>
              <a:rPr sz="2400" dirty="0">
                <a:solidFill>
                  <a:srgbClr val="09203A"/>
                </a:solidFill>
                <a:latin typeface="Georgia"/>
                <a:cs typeface="Georgia"/>
              </a:rPr>
              <a:t>Application:</a:t>
            </a:r>
            <a:r>
              <a:rPr sz="2400" spc="-55" dirty="0">
                <a:solidFill>
                  <a:srgbClr val="09203A"/>
                </a:solidFill>
                <a:latin typeface="Georgia"/>
                <a:cs typeface="Georgia"/>
              </a:rPr>
              <a:t> </a:t>
            </a:r>
            <a:r>
              <a:rPr sz="2400" dirty="0">
                <a:solidFill>
                  <a:srgbClr val="09203A"/>
                </a:solidFill>
                <a:latin typeface="Georgia"/>
                <a:cs typeface="Georgia"/>
              </a:rPr>
              <a:t>neonatal</a:t>
            </a:r>
            <a:r>
              <a:rPr sz="2400" spc="-65" dirty="0">
                <a:solidFill>
                  <a:srgbClr val="09203A"/>
                </a:solidFill>
                <a:latin typeface="Georgia"/>
                <a:cs typeface="Georgia"/>
              </a:rPr>
              <a:t> </a:t>
            </a:r>
            <a:r>
              <a:rPr sz="2400" dirty="0">
                <a:solidFill>
                  <a:srgbClr val="09203A"/>
                </a:solidFill>
                <a:latin typeface="Georgia"/>
                <a:cs typeface="Georgia"/>
              </a:rPr>
              <a:t>brain</a:t>
            </a:r>
            <a:r>
              <a:rPr sz="2400" spc="-10" dirty="0">
                <a:solidFill>
                  <a:srgbClr val="09203A"/>
                </a:solidFill>
                <a:latin typeface="Georgia"/>
                <a:cs typeface="Georgia"/>
              </a:rPr>
              <a:t> growth</a:t>
            </a:r>
            <a:endParaRPr sz="2400" dirty="0">
              <a:latin typeface="Georgia"/>
              <a:cs typeface="Georgia"/>
            </a:endParaRPr>
          </a:p>
          <a:p>
            <a:pPr marL="275590" indent="-172085">
              <a:lnSpc>
                <a:spcPct val="100000"/>
              </a:lnSpc>
              <a:spcBef>
                <a:spcPts val="700"/>
              </a:spcBef>
              <a:buFont typeface="Arial"/>
              <a:buChar char="•"/>
              <a:tabLst>
                <a:tab pos="275590" algn="l"/>
              </a:tabLst>
            </a:pPr>
            <a:r>
              <a:rPr sz="2400" dirty="0">
                <a:latin typeface="Georgia"/>
                <a:cs typeface="Georgia"/>
              </a:rPr>
              <a:t>We</a:t>
            </a:r>
            <a:r>
              <a:rPr sz="2400" spc="-30" dirty="0">
                <a:latin typeface="Georgia"/>
                <a:cs typeface="Georgia"/>
              </a:rPr>
              <a:t> </a:t>
            </a:r>
            <a:r>
              <a:rPr sz="2400" dirty="0">
                <a:latin typeface="Georgia"/>
                <a:cs typeface="Georgia"/>
              </a:rPr>
              <a:t>can</a:t>
            </a:r>
            <a:r>
              <a:rPr sz="2400" spc="-20" dirty="0">
                <a:latin typeface="Georgia"/>
                <a:cs typeface="Georgia"/>
              </a:rPr>
              <a:t> </a:t>
            </a:r>
            <a:r>
              <a:rPr sz="2400" dirty="0">
                <a:latin typeface="Georgia"/>
                <a:cs typeface="Georgia"/>
              </a:rPr>
              <a:t>acquire</a:t>
            </a:r>
            <a:r>
              <a:rPr sz="2400" spc="-15" dirty="0">
                <a:latin typeface="Georgia"/>
                <a:cs typeface="Georgia"/>
              </a:rPr>
              <a:t> </a:t>
            </a:r>
            <a:r>
              <a:rPr sz="2400" dirty="0">
                <a:latin typeface="Georgia"/>
                <a:cs typeface="Georgia"/>
              </a:rPr>
              <a:t>brain MRI</a:t>
            </a:r>
            <a:r>
              <a:rPr sz="2400" spc="-30" dirty="0">
                <a:latin typeface="Georgia"/>
                <a:cs typeface="Georgia"/>
              </a:rPr>
              <a:t> </a:t>
            </a:r>
            <a:r>
              <a:rPr sz="2400" dirty="0">
                <a:latin typeface="Georgia"/>
                <a:cs typeface="Georgia"/>
              </a:rPr>
              <a:t>scans</a:t>
            </a:r>
            <a:r>
              <a:rPr sz="2400" spc="-25" dirty="0">
                <a:latin typeface="Georgia"/>
                <a:cs typeface="Georgia"/>
              </a:rPr>
              <a:t> </a:t>
            </a:r>
            <a:r>
              <a:rPr sz="2400" dirty="0">
                <a:latin typeface="Georgia"/>
                <a:cs typeface="Georgia"/>
              </a:rPr>
              <a:t>of</a:t>
            </a:r>
            <a:r>
              <a:rPr sz="2400" spc="-15" dirty="0">
                <a:latin typeface="Georgia"/>
                <a:cs typeface="Georgia"/>
              </a:rPr>
              <a:t> </a:t>
            </a:r>
            <a:r>
              <a:rPr sz="2400" dirty="0">
                <a:latin typeface="Georgia"/>
                <a:cs typeface="Georgia"/>
              </a:rPr>
              <a:t>newborn </a:t>
            </a:r>
            <a:r>
              <a:rPr sz="2400" spc="-10" dirty="0">
                <a:latin typeface="Georgia"/>
                <a:cs typeface="Georgia"/>
              </a:rPr>
              <a:t>babies</a:t>
            </a:r>
            <a:endParaRPr sz="2400" dirty="0">
              <a:latin typeface="Georgia"/>
              <a:cs typeface="Georgia"/>
            </a:endParaRPr>
          </a:p>
          <a:p>
            <a:pPr marL="275590" indent="-172085">
              <a:lnSpc>
                <a:spcPct val="100000"/>
              </a:lnSpc>
              <a:spcBef>
                <a:spcPts val="145"/>
              </a:spcBef>
              <a:buFont typeface="Arial"/>
              <a:buChar char="•"/>
              <a:tabLst>
                <a:tab pos="275590" algn="l"/>
              </a:tabLst>
            </a:pPr>
            <a:r>
              <a:rPr sz="2400" dirty="0">
                <a:latin typeface="Georgia"/>
                <a:cs typeface="Georgia"/>
              </a:rPr>
              <a:t>And</a:t>
            </a:r>
            <a:r>
              <a:rPr sz="2400" spc="-40" dirty="0">
                <a:latin typeface="Georgia"/>
                <a:cs typeface="Georgia"/>
              </a:rPr>
              <a:t> </a:t>
            </a:r>
            <a:r>
              <a:rPr sz="2400" dirty="0">
                <a:latin typeface="Georgia"/>
                <a:cs typeface="Georgia"/>
              </a:rPr>
              <a:t>perform</a:t>
            </a:r>
            <a:r>
              <a:rPr sz="2400" spc="-20" dirty="0">
                <a:latin typeface="Georgia"/>
                <a:cs typeface="Georgia"/>
              </a:rPr>
              <a:t> </a:t>
            </a:r>
            <a:r>
              <a:rPr sz="2400" dirty="0">
                <a:latin typeface="Georgia"/>
                <a:cs typeface="Georgia"/>
              </a:rPr>
              <a:t>segmentation</a:t>
            </a:r>
            <a:r>
              <a:rPr sz="2400" spc="-20" dirty="0">
                <a:latin typeface="Georgia"/>
                <a:cs typeface="Georgia"/>
              </a:rPr>
              <a:t> </a:t>
            </a:r>
            <a:r>
              <a:rPr sz="2400" dirty="0">
                <a:latin typeface="Georgia"/>
                <a:cs typeface="Georgia"/>
              </a:rPr>
              <a:t>to</a:t>
            </a:r>
            <a:r>
              <a:rPr sz="2400" spc="-35" dirty="0">
                <a:latin typeface="Georgia"/>
                <a:cs typeface="Georgia"/>
              </a:rPr>
              <a:t> </a:t>
            </a:r>
            <a:r>
              <a:rPr sz="2400" dirty="0">
                <a:latin typeface="Georgia"/>
                <a:cs typeface="Georgia"/>
              </a:rPr>
              <a:t>measure</a:t>
            </a:r>
            <a:r>
              <a:rPr sz="2400" spc="-35" dirty="0">
                <a:latin typeface="Georgia"/>
                <a:cs typeface="Georgia"/>
              </a:rPr>
              <a:t> </a:t>
            </a:r>
            <a:r>
              <a:rPr sz="2400" dirty="0">
                <a:latin typeface="Georgia"/>
                <a:cs typeface="Georgia"/>
              </a:rPr>
              <a:t>volumes</a:t>
            </a:r>
            <a:r>
              <a:rPr sz="2400" spc="-30" dirty="0">
                <a:latin typeface="Georgia"/>
                <a:cs typeface="Georgia"/>
              </a:rPr>
              <a:t> </a:t>
            </a:r>
            <a:r>
              <a:rPr sz="2400" dirty="0">
                <a:latin typeface="Georgia"/>
                <a:cs typeface="Georgia"/>
              </a:rPr>
              <a:t>of</a:t>
            </a:r>
            <a:r>
              <a:rPr sz="2400" spc="-40" dirty="0">
                <a:latin typeface="Georgia"/>
                <a:cs typeface="Georgia"/>
              </a:rPr>
              <a:t> </a:t>
            </a:r>
            <a:r>
              <a:rPr sz="2400" dirty="0">
                <a:latin typeface="Georgia"/>
                <a:cs typeface="Georgia"/>
              </a:rPr>
              <a:t>brain</a:t>
            </a:r>
            <a:r>
              <a:rPr sz="2400" spc="-15" dirty="0">
                <a:latin typeface="Georgia"/>
                <a:cs typeface="Georgia"/>
              </a:rPr>
              <a:t> </a:t>
            </a:r>
            <a:r>
              <a:rPr sz="2400" spc="-10" dirty="0">
                <a:latin typeface="Georgia"/>
                <a:cs typeface="Georgia"/>
              </a:rPr>
              <a:t>structures</a:t>
            </a:r>
            <a:endParaRPr sz="2400" dirty="0">
              <a:latin typeface="Georgia"/>
              <a:cs typeface="Georgia"/>
            </a:endParaRPr>
          </a:p>
        </p:txBody>
      </p:sp>
      <p:pic>
        <p:nvPicPr>
          <p:cNvPr id="6" name="object 4">
            <a:extLst>
              <a:ext uri="{FF2B5EF4-FFF2-40B4-BE49-F238E27FC236}">
                <a16:creationId xmlns:a16="http://schemas.microsoft.com/office/drawing/2014/main" id="{D14614C7-C97C-5D81-686C-5F40350C40CA}"/>
              </a:ext>
            </a:extLst>
          </p:cNvPr>
          <p:cNvPicPr>
            <a:picLocks noChangeAspect="1"/>
          </p:cNvPicPr>
          <p:nvPr/>
        </p:nvPicPr>
        <p:blipFill>
          <a:blip r:embed="rId3" cstate="print"/>
          <a:stretch>
            <a:fillRect/>
          </a:stretch>
        </p:blipFill>
        <p:spPr>
          <a:xfrm>
            <a:off x="6508262" y="2625347"/>
            <a:ext cx="2819761" cy="2472352"/>
          </a:xfrm>
          <a:prstGeom prst="rect">
            <a:avLst/>
          </a:prstGeom>
        </p:spPr>
      </p:pic>
      <p:pic>
        <p:nvPicPr>
          <p:cNvPr id="7" name="object 5">
            <a:extLst>
              <a:ext uri="{FF2B5EF4-FFF2-40B4-BE49-F238E27FC236}">
                <a16:creationId xmlns:a16="http://schemas.microsoft.com/office/drawing/2014/main" id="{F431DAA4-8561-A369-7D7A-ADE6478A67A6}"/>
              </a:ext>
            </a:extLst>
          </p:cNvPr>
          <p:cNvPicPr>
            <a:picLocks noChangeAspect="1"/>
          </p:cNvPicPr>
          <p:nvPr/>
        </p:nvPicPr>
        <p:blipFill>
          <a:blip r:embed="rId4" cstate="print"/>
          <a:stretch>
            <a:fillRect/>
          </a:stretch>
        </p:blipFill>
        <p:spPr>
          <a:xfrm>
            <a:off x="506049" y="2625347"/>
            <a:ext cx="1885590" cy="2472352"/>
          </a:xfrm>
          <a:prstGeom prst="rect">
            <a:avLst/>
          </a:prstGeom>
        </p:spPr>
      </p:pic>
      <p:pic>
        <p:nvPicPr>
          <p:cNvPr id="8" name="object 6">
            <a:extLst>
              <a:ext uri="{FF2B5EF4-FFF2-40B4-BE49-F238E27FC236}">
                <a16:creationId xmlns:a16="http://schemas.microsoft.com/office/drawing/2014/main" id="{E2B32D2D-1260-7204-8925-00B12A0182A6}"/>
              </a:ext>
            </a:extLst>
          </p:cNvPr>
          <p:cNvPicPr>
            <a:picLocks noChangeAspect="1"/>
          </p:cNvPicPr>
          <p:nvPr/>
        </p:nvPicPr>
        <p:blipFill>
          <a:blip r:embed="rId5" cstate="print"/>
          <a:stretch>
            <a:fillRect/>
          </a:stretch>
        </p:blipFill>
        <p:spPr>
          <a:xfrm>
            <a:off x="2391639" y="2620417"/>
            <a:ext cx="1931577" cy="2472352"/>
          </a:xfrm>
          <a:prstGeom prst="rect">
            <a:avLst/>
          </a:prstGeom>
        </p:spPr>
      </p:pic>
      <p:pic>
        <p:nvPicPr>
          <p:cNvPr id="9" name="object 7">
            <a:extLst>
              <a:ext uri="{FF2B5EF4-FFF2-40B4-BE49-F238E27FC236}">
                <a16:creationId xmlns:a16="http://schemas.microsoft.com/office/drawing/2014/main" id="{AD270E7E-1F2A-6FBB-0143-882BFA48E941}"/>
              </a:ext>
            </a:extLst>
          </p:cNvPr>
          <p:cNvPicPr>
            <a:picLocks noChangeAspect="1"/>
          </p:cNvPicPr>
          <p:nvPr/>
        </p:nvPicPr>
        <p:blipFill>
          <a:blip r:embed="rId6" cstate="print"/>
          <a:stretch>
            <a:fillRect/>
          </a:stretch>
        </p:blipFill>
        <p:spPr>
          <a:xfrm>
            <a:off x="4284959" y="2625347"/>
            <a:ext cx="1954575" cy="2472352"/>
          </a:xfrm>
          <a:prstGeom prst="rect">
            <a:avLst/>
          </a:prstGeom>
        </p:spPr>
      </p:pic>
      <p:sp>
        <p:nvSpPr>
          <p:cNvPr id="10" name="object 8">
            <a:extLst>
              <a:ext uri="{FF2B5EF4-FFF2-40B4-BE49-F238E27FC236}">
                <a16:creationId xmlns:a16="http://schemas.microsoft.com/office/drawing/2014/main" id="{8EE03B55-8EE5-DE1C-C8AC-68C6672340D0}"/>
              </a:ext>
            </a:extLst>
          </p:cNvPr>
          <p:cNvSpPr txBox="1"/>
          <p:nvPr/>
        </p:nvSpPr>
        <p:spPr>
          <a:xfrm>
            <a:off x="506049" y="5128850"/>
            <a:ext cx="1037590" cy="1120820"/>
          </a:xfrm>
          <a:prstGeom prst="rect">
            <a:avLst/>
          </a:prstGeom>
        </p:spPr>
        <p:txBody>
          <a:bodyPr vert="horz" wrap="square" lIns="0" tIns="12700" rIns="0" bIns="0" rtlCol="0">
            <a:spAutoFit/>
          </a:bodyPr>
          <a:lstStyle/>
          <a:p>
            <a:pPr>
              <a:lnSpc>
                <a:spcPct val="100000"/>
              </a:lnSpc>
              <a:spcBef>
                <a:spcPts val="100"/>
              </a:spcBef>
            </a:pPr>
            <a:r>
              <a:rPr sz="2400" dirty="0">
                <a:latin typeface="Georgia"/>
                <a:cs typeface="Georgia"/>
              </a:rPr>
              <a:t>Whole</a:t>
            </a:r>
            <a:r>
              <a:rPr sz="2400" spc="-15" dirty="0">
                <a:latin typeface="Georgia"/>
                <a:cs typeface="Georgia"/>
              </a:rPr>
              <a:t> </a:t>
            </a:r>
            <a:r>
              <a:rPr sz="2400" dirty="0">
                <a:latin typeface="Georgia"/>
                <a:cs typeface="Georgia"/>
              </a:rPr>
              <a:t>brain</a:t>
            </a:r>
            <a:r>
              <a:rPr sz="2400" spc="-5" dirty="0">
                <a:latin typeface="Georgia"/>
                <a:cs typeface="Georgia"/>
              </a:rPr>
              <a:t> </a:t>
            </a:r>
            <a:r>
              <a:rPr sz="2400" spc="-10" dirty="0">
                <a:latin typeface="Georgia"/>
                <a:cs typeface="Georgia"/>
              </a:rPr>
              <a:t>volume</a:t>
            </a:r>
            <a:endParaRPr sz="2400" dirty="0">
              <a:latin typeface="Georgia"/>
              <a:cs typeface="Georgia"/>
            </a:endParaRPr>
          </a:p>
        </p:txBody>
      </p:sp>
      <p:sp>
        <p:nvSpPr>
          <p:cNvPr id="11" name="object 9">
            <a:extLst>
              <a:ext uri="{FF2B5EF4-FFF2-40B4-BE49-F238E27FC236}">
                <a16:creationId xmlns:a16="http://schemas.microsoft.com/office/drawing/2014/main" id="{4144C020-126C-2795-2084-F1C69E5BC260}"/>
              </a:ext>
            </a:extLst>
          </p:cNvPr>
          <p:cNvSpPr txBox="1"/>
          <p:nvPr/>
        </p:nvSpPr>
        <p:spPr>
          <a:xfrm>
            <a:off x="2522402" y="5155342"/>
            <a:ext cx="1754827" cy="751488"/>
          </a:xfrm>
          <a:prstGeom prst="rect">
            <a:avLst/>
          </a:prstGeom>
        </p:spPr>
        <p:txBody>
          <a:bodyPr vert="horz" wrap="square" lIns="0" tIns="12700" rIns="0" bIns="0" rtlCol="0">
            <a:spAutoFit/>
          </a:bodyPr>
          <a:lstStyle/>
          <a:p>
            <a:pPr>
              <a:lnSpc>
                <a:spcPct val="100000"/>
              </a:lnSpc>
              <a:spcBef>
                <a:spcPts val="100"/>
              </a:spcBef>
            </a:pPr>
            <a:r>
              <a:rPr sz="2400" dirty="0">
                <a:latin typeface="Georgia"/>
                <a:cs typeface="Georgia"/>
              </a:rPr>
              <a:t>Six</a:t>
            </a:r>
            <a:r>
              <a:rPr sz="2400" spc="-5" dirty="0">
                <a:latin typeface="Georgia"/>
                <a:cs typeface="Georgia"/>
              </a:rPr>
              <a:t> </a:t>
            </a:r>
            <a:r>
              <a:rPr sz="2400" dirty="0">
                <a:latin typeface="Georgia"/>
                <a:cs typeface="Georgia"/>
              </a:rPr>
              <a:t>brain</a:t>
            </a:r>
            <a:r>
              <a:rPr sz="2400" spc="5" dirty="0">
                <a:latin typeface="Georgia"/>
                <a:cs typeface="Georgia"/>
              </a:rPr>
              <a:t> </a:t>
            </a:r>
            <a:r>
              <a:rPr sz="2400" spc="-10" dirty="0">
                <a:latin typeface="Georgia"/>
                <a:cs typeface="Georgia"/>
              </a:rPr>
              <a:t>tissues</a:t>
            </a:r>
            <a:endParaRPr sz="2400" dirty="0">
              <a:latin typeface="Georgia"/>
              <a:cs typeface="Georgia"/>
            </a:endParaRPr>
          </a:p>
        </p:txBody>
      </p:sp>
      <p:sp>
        <p:nvSpPr>
          <p:cNvPr id="12" name="object 10">
            <a:extLst>
              <a:ext uri="{FF2B5EF4-FFF2-40B4-BE49-F238E27FC236}">
                <a16:creationId xmlns:a16="http://schemas.microsoft.com/office/drawing/2014/main" id="{19C23E7B-A9DE-747C-F086-3D2FC0DF71FE}"/>
              </a:ext>
            </a:extLst>
          </p:cNvPr>
          <p:cNvSpPr txBox="1"/>
          <p:nvPr/>
        </p:nvSpPr>
        <p:spPr>
          <a:xfrm>
            <a:off x="4637506" y="5134858"/>
            <a:ext cx="1870756" cy="751488"/>
          </a:xfrm>
          <a:prstGeom prst="rect">
            <a:avLst/>
          </a:prstGeom>
        </p:spPr>
        <p:txBody>
          <a:bodyPr vert="horz" wrap="square" lIns="0" tIns="12700" rIns="0" bIns="0" rtlCol="0">
            <a:spAutoFit/>
          </a:bodyPr>
          <a:lstStyle/>
          <a:p>
            <a:pPr>
              <a:lnSpc>
                <a:spcPct val="100000"/>
              </a:lnSpc>
              <a:spcBef>
                <a:spcPts val="100"/>
              </a:spcBef>
            </a:pPr>
            <a:r>
              <a:rPr sz="2400" dirty="0">
                <a:latin typeface="Georgia"/>
                <a:cs typeface="Georgia"/>
              </a:rPr>
              <a:t>86</a:t>
            </a:r>
            <a:r>
              <a:rPr sz="2400" spc="-10" dirty="0">
                <a:latin typeface="Georgia"/>
                <a:cs typeface="Georgia"/>
              </a:rPr>
              <a:t> </a:t>
            </a:r>
            <a:r>
              <a:rPr sz="2400" dirty="0">
                <a:latin typeface="Georgia"/>
                <a:cs typeface="Georgia"/>
              </a:rPr>
              <a:t>brain</a:t>
            </a:r>
            <a:r>
              <a:rPr sz="2400" spc="5" dirty="0">
                <a:latin typeface="Georgia"/>
                <a:cs typeface="Georgia"/>
              </a:rPr>
              <a:t> </a:t>
            </a:r>
            <a:r>
              <a:rPr sz="2400" spc="-10" dirty="0">
                <a:latin typeface="Georgia"/>
                <a:cs typeface="Georgia"/>
              </a:rPr>
              <a:t>structures</a:t>
            </a:r>
            <a:endParaRPr sz="2400" dirty="0">
              <a:latin typeface="Georgia"/>
              <a:cs typeface="Georgia"/>
            </a:endParaRPr>
          </a:p>
        </p:txBody>
      </p:sp>
      <p:grpSp>
        <p:nvGrpSpPr>
          <p:cNvPr id="13" name="object 11">
            <a:extLst>
              <a:ext uri="{FF2B5EF4-FFF2-40B4-BE49-F238E27FC236}">
                <a16:creationId xmlns:a16="http://schemas.microsoft.com/office/drawing/2014/main" id="{2EE50A95-E6A1-B170-A15F-29A4992F2412}"/>
              </a:ext>
            </a:extLst>
          </p:cNvPr>
          <p:cNvGrpSpPr/>
          <p:nvPr/>
        </p:nvGrpSpPr>
        <p:grpSpPr>
          <a:xfrm>
            <a:off x="118746" y="914400"/>
            <a:ext cx="10287000" cy="5791200"/>
            <a:chOff x="374904" y="679704"/>
            <a:chExt cx="6108700" cy="3441700"/>
          </a:xfrm>
        </p:grpSpPr>
        <p:pic>
          <p:nvPicPr>
            <p:cNvPr id="14" name="object 12">
              <a:extLst>
                <a:ext uri="{FF2B5EF4-FFF2-40B4-BE49-F238E27FC236}">
                  <a16:creationId xmlns:a16="http://schemas.microsoft.com/office/drawing/2014/main" id="{610A2E92-87F8-665C-E2D6-09B231EB0B6E}"/>
                </a:ext>
              </a:extLst>
            </p:cNvPr>
            <p:cNvPicPr/>
            <p:nvPr/>
          </p:nvPicPr>
          <p:blipFill>
            <a:blip r:embed="rId7" cstate="print"/>
            <a:stretch>
              <a:fillRect/>
            </a:stretch>
          </p:blipFill>
          <p:spPr>
            <a:xfrm>
              <a:off x="381000" y="3643883"/>
              <a:ext cx="6096000" cy="470915"/>
            </a:xfrm>
            <a:prstGeom prst="rect">
              <a:avLst/>
            </a:prstGeom>
          </p:spPr>
        </p:pic>
        <p:sp>
          <p:nvSpPr>
            <p:cNvPr id="15" name="object 13">
              <a:extLst>
                <a:ext uri="{FF2B5EF4-FFF2-40B4-BE49-F238E27FC236}">
                  <a16:creationId xmlns:a16="http://schemas.microsoft.com/office/drawing/2014/main" id="{8EE34AA1-B91C-E302-6DE2-49D9566F3938}"/>
                </a:ext>
              </a:extLst>
            </p:cNvPr>
            <p:cNvSpPr/>
            <p:nvPr/>
          </p:nvSpPr>
          <p:spPr>
            <a:xfrm>
              <a:off x="381000" y="685800"/>
              <a:ext cx="6096000" cy="3429000"/>
            </a:xfrm>
            <a:custGeom>
              <a:avLst/>
              <a:gdLst/>
              <a:ahLst/>
              <a:cxnLst/>
              <a:rect l="l" t="t" r="r" b="b"/>
              <a:pathLst>
                <a:path w="6096000" h="3429000">
                  <a:moveTo>
                    <a:pt x="0" y="3429000"/>
                  </a:moveTo>
                  <a:lnTo>
                    <a:pt x="6096000" y="3429000"/>
                  </a:lnTo>
                  <a:lnTo>
                    <a:pt x="6096000" y="0"/>
                  </a:lnTo>
                  <a:lnTo>
                    <a:pt x="0" y="0"/>
                  </a:lnTo>
                  <a:lnTo>
                    <a:pt x="0" y="3429000"/>
                  </a:lnTo>
                  <a:close/>
                </a:path>
              </a:pathLst>
            </a:custGeom>
            <a:ln w="12192">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4220247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5059-76AA-5130-C2F1-5F76F42AFD88}"/>
              </a:ext>
            </a:extLst>
          </p:cNvPr>
          <p:cNvSpPr>
            <a:spLocks noGrp="1"/>
          </p:cNvSpPr>
          <p:nvPr>
            <p:ph type="title"/>
          </p:nvPr>
        </p:nvSpPr>
        <p:spPr/>
        <p:txBody>
          <a:bodyPr/>
          <a:lstStyle/>
          <a:p>
            <a:endParaRPr lang="en-US"/>
          </a:p>
        </p:txBody>
      </p:sp>
      <p:pic>
        <p:nvPicPr>
          <p:cNvPr id="5" name="Content Placeholder 4" descr="A graph of a function&#10;&#10;Description automatically generated with medium confidence">
            <a:extLst>
              <a:ext uri="{FF2B5EF4-FFF2-40B4-BE49-F238E27FC236}">
                <a16:creationId xmlns:a16="http://schemas.microsoft.com/office/drawing/2014/main" id="{A316F290-4EE6-0FA4-2D45-1D2CFCECA5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15939"/>
          </a:xfrm>
        </p:spPr>
      </p:pic>
    </p:spTree>
    <p:extLst>
      <p:ext uri="{BB962C8B-B14F-4D97-AF65-F5344CB8AC3E}">
        <p14:creationId xmlns:p14="http://schemas.microsoft.com/office/powerpoint/2010/main" val="1110824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8288E-159D-7AA5-2CD4-67BA53D173B0}"/>
              </a:ext>
            </a:extLst>
          </p:cNvPr>
          <p:cNvSpPr>
            <a:spLocks noGrp="1"/>
          </p:cNvSpPr>
          <p:nvPr>
            <p:ph type="title"/>
          </p:nvPr>
        </p:nvSpPr>
        <p:spPr/>
        <p:txBody>
          <a:bodyPr/>
          <a:lstStyle/>
          <a:p>
            <a:endParaRPr lang="en-US"/>
          </a:p>
        </p:txBody>
      </p:sp>
      <p:pic>
        <p:nvPicPr>
          <p:cNvPr id="5" name="Content Placeholder 4" descr="A screenshot of a math problem&#10;&#10;Description automatically generated">
            <a:extLst>
              <a:ext uri="{FF2B5EF4-FFF2-40B4-BE49-F238E27FC236}">
                <a16:creationId xmlns:a16="http://schemas.microsoft.com/office/drawing/2014/main" id="{276CD7F5-C232-3E63-7232-E30C16D741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37511"/>
          </a:xfrm>
        </p:spPr>
      </p:pic>
    </p:spTree>
    <p:extLst>
      <p:ext uri="{BB962C8B-B14F-4D97-AF65-F5344CB8AC3E}">
        <p14:creationId xmlns:p14="http://schemas.microsoft.com/office/powerpoint/2010/main" val="336034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A70F-8ECF-FE7F-29C2-81C92875D3D4}"/>
              </a:ext>
            </a:extLst>
          </p:cNvPr>
          <p:cNvSpPr>
            <a:spLocks noGrp="1"/>
          </p:cNvSpPr>
          <p:nvPr>
            <p:ph type="title"/>
          </p:nvPr>
        </p:nvSpPr>
        <p:spPr/>
        <p:txBody>
          <a:bodyPr/>
          <a:lstStyle/>
          <a:p>
            <a:endParaRPr lang="en-US"/>
          </a:p>
        </p:txBody>
      </p:sp>
      <p:pic>
        <p:nvPicPr>
          <p:cNvPr id="5" name="Content Placeholder 4" descr="A screenshot of a math problem&#10;&#10;Description automatically generated">
            <a:extLst>
              <a:ext uri="{FF2B5EF4-FFF2-40B4-BE49-F238E27FC236}">
                <a16:creationId xmlns:a16="http://schemas.microsoft.com/office/drawing/2014/main" id="{689BBD16-A613-4DE6-5719-4BA90AA98B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26271"/>
          </a:xfrm>
        </p:spPr>
      </p:pic>
    </p:spTree>
    <p:extLst>
      <p:ext uri="{BB962C8B-B14F-4D97-AF65-F5344CB8AC3E}">
        <p14:creationId xmlns:p14="http://schemas.microsoft.com/office/powerpoint/2010/main" val="2938715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129B0-FC01-3CAB-3BBB-0B153995E829}"/>
              </a:ext>
            </a:extLst>
          </p:cNvPr>
          <p:cNvSpPr>
            <a:spLocks noGrp="1"/>
          </p:cNvSpPr>
          <p:nvPr>
            <p:ph type="title"/>
          </p:nvPr>
        </p:nvSpPr>
        <p:spPr/>
        <p:txBody>
          <a:bodyPr/>
          <a:lstStyle/>
          <a:p>
            <a:endParaRPr lang="en-US"/>
          </a:p>
        </p:txBody>
      </p:sp>
      <p:pic>
        <p:nvPicPr>
          <p:cNvPr id="5" name="Content Placeholder 4" descr="A graph of a function&#10;&#10;Description automatically generated">
            <a:extLst>
              <a:ext uri="{FF2B5EF4-FFF2-40B4-BE49-F238E27FC236}">
                <a16:creationId xmlns:a16="http://schemas.microsoft.com/office/drawing/2014/main" id="{9B1C5837-8B73-D8FE-5955-B26AFF494A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71" y="10886"/>
            <a:ext cx="12213771" cy="6900702"/>
          </a:xfrm>
        </p:spPr>
      </p:pic>
    </p:spTree>
    <p:extLst>
      <p:ext uri="{BB962C8B-B14F-4D97-AF65-F5344CB8AC3E}">
        <p14:creationId xmlns:p14="http://schemas.microsoft.com/office/powerpoint/2010/main" val="372185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5618-E533-1996-254F-BA4F0844DA46}"/>
              </a:ext>
            </a:extLst>
          </p:cNvPr>
          <p:cNvSpPr>
            <a:spLocks noGrp="1"/>
          </p:cNvSpPr>
          <p:nvPr>
            <p:ph type="title"/>
          </p:nvPr>
        </p:nvSpPr>
        <p:spPr/>
        <p:txBody>
          <a:bodyPr/>
          <a:lstStyle/>
          <a:p>
            <a:endParaRPr lang="en-US"/>
          </a:p>
        </p:txBody>
      </p:sp>
      <p:pic>
        <p:nvPicPr>
          <p:cNvPr id="5" name="Content Placeholder 4" descr="A graph with a red line and a blue line&#10;&#10;Description automatically generated">
            <a:extLst>
              <a:ext uri="{FF2B5EF4-FFF2-40B4-BE49-F238E27FC236}">
                <a16:creationId xmlns:a16="http://schemas.microsoft.com/office/drawing/2014/main" id="{9D8105CE-CFEB-7E36-71E0-A282921AE3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0"/>
            <a:ext cx="12289220" cy="6858000"/>
          </a:xfrm>
        </p:spPr>
      </p:pic>
    </p:spTree>
    <p:extLst>
      <p:ext uri="{BB962C8B-B14F-4D97-AF65-F5344CB8AC3E}">
        <p14:creationId xmlns:p14="http://schemas.microsoft.com/office/powerpoint/2010/main" val="1123326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11A8-056F-F24B-09C2-3218B8CEDB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0B6744-8EAE-B07B-2F66-D81254DD9FC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7A6D061-9899-AF02-BBDE-E78D60AE7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02405" cy="6858000"/>
          </a:xfrm>
          <a:prstGeom prst="rect">
            <a:avLst/>
          </a:prstGeom>
        </p:spPr>
      </p:pic>
    </p:spTree>
    <p:extLst>
      <p:ext uri="{BB962C8B-B14F-4D97-AF65-F5344CB8AC3E}">
        <p14:creationId xmlns:p14="http://schemas.microsoft.com/office/powerpoint/2010/main" val="3674072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C473-22A5-30DF-60F6-5BCF93A55C78}"/>
              </a:ext>
            </a:extLst>
          </p:cNvPr>
          <p:cNvSpPr>
            <a:spLocks noGrp="1"/>
          </p:cNvSpPr>
          <p:nvPr>
            <p:ph type="title"/>
          </p:nvPr>
        </p:nvSpPr>
        <p:spPr/>
        <p:txBody>
          <a:bodyPr/>
          <a:lstStyle/>
          <a:p>
            <a:endParaRPr lang="en-US"/>
          </a:p>
        </p:txBody>
      </p:sp>
      <p:pic>
        <p:nvPicPr>
          <p:cNvPr id="5" name="Content Placeholder 4" descr="A graph of a function&#10;&#10;Description automatically generated">
            <a:extLst>
              <a:ext uri="{FF2B5EF4-FFF2-40B4-BE49-F238E27FC236}">
                <a16:creationId xmlns:a16="http://schemas.microsoft.com/office/drawing/2014/main" id="{9D07FA0F-CC5B-5908-75B7-F23FBFF9A3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15016"/>
          </a:xfrm>
        </p:spPr>
      </p:pic>
    </p:spTree>
    <p:extLst>
      <p:ext uri="{BB962C8B-B14F-4D97-AF65-F5344CB8AC3E}">
        <p14:creationId xmlns:p14="http://schemas.microsoft.com/office/powerpoint/2010/main" val="9382207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D40D-722F-5444-6216-47DC49C012A1}"/>
              </a:ext>
            </a:extLst>
          </p:cNvPr>
          <p:cNvSpPr>
            <a:spLocks noGrp="1"/>
          </p:cNvSpPr>
          <p:nvPr>
            <p:ph type="title"/>
          </p:nvPr>
        </p:nvSpPr>
        <p:spPr/>
        <p:txBody>
          <a:bodyPr/>
          <a:lstStyle/>
          <a:p>
            <a:endParaRPr lang="en-US"/>
          </a:p>
        </p:txBody>
      </p:sp>
      <p:pic>
        <p:nvPicPr>
          <p:cNvPr id="5" name="Content Placeholder 4" descr="A screenshot of a computer code&#10;&#10;Description automatically generated">
            <a:extLst>
              <a:ext uri="{FF2B5EF4-FFF2-40B4-BE49-F238E27FC236}">
                <a16:creationId xmlns:a16="http://schemas.microsoft.com/office/drawing/2014/main" id="{4CF4C1AC-9149-B397-8833-C402128937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6200"/>
            <a:ext cx="12192000" cy="6820316"/>
          </a:xfrm>
        </p:spPr>
      </p:pic>
    </p:spTree>
    <p:extLst>
      <p:ext uri="{BB962C8B-B14F-4D97-AF65-F5344CB8AC3E}">
        <p14:creationId xmlns:p14="http://schemas.microsoft.com/office/powerpoint/2010/main" val="17320706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5DBF-4161-5D2F-B8C1-F0D9CF013F07}"/>
              </a:ext>
            </a:extLst>
          </p:cNvPr>
          <p:cNvSpPr>
            <a:spLocks noGrp="1"/>
          </p:cNvSpPr>
          <p:nvPr>
            <p:ph type="title"/>
          </p:nvPr>
        </p:nvSpPr>
        <p:spPr/>
        <p:txBody>
          <a:bodyPr/>
          <a:lstStyle/>
          <a:p>
            <a:endParaRPr lang="en-US"/>
          </a:p>
        </p:txBody>
      </p:sp>
      <p:pic>
        <p:nvPicPr>
          <p:cNvPr id="5" name="Content Placeholder 4" descr="A diagram of a brain&#10;&#10;Description automatically generated">
            <a:extLst>
              <a:ext uri="{FF2B5EF4-FFF2-40B4-BE49-F238E27FC236}">
                <a16:creationId xmlns:a16="http://schemas.microsoft.com/office/drawing/2014/main" id="{FA08330C-24D5-3A73-0F98-2F28049DE1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9050"/>
            <a:ext cx="12269186" cy="6838950"/>
          </a:xfrm>
        </p:spPr>
      </p:pic>
    </p:spTree>
    <p:extLst>
      <p:ext uri="{BB962C8B-B14F-4D97-AF65-F5344CB8AC3E}">
        <p14:creationId xmlns:p14="http://schemas.microsoft.com/office/powerpoint/2010/main" val="2662311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B9C2B-0DEE-F2D4-7D55-61E32DE9933C}"/>
              </a:ext>
            </a:extLst>
          </p:cNvPr>
          <p:cNvSpPr>
            <a:spLocks noGrp="1"/>
          </p:cNvSpPr>
          <p:nvPr>
            <p:ph type="title"/>
          </p:nvPr>
        </p:nvSpPr>
        <p:spPr/>
        <p:txBody>
          <a:bodyPr/>
          <a:lstStyle/>
          <a:p>
            <a:endParaRPr lang="en-US"/>
          </a:p>
        </p:txBody>
      </p:sp>
      <p:pic>
        <p:nvPicPr>
          <p:cNvPr id="5" name="Content Placeholder 4" descr="A graph and equations on a white background&#10;&#10;Description automatically generated">
            <a:extLst>
              <a:ext uri="{FF2B5EF4-FFF2-40B4-BE49-F238E27FC236}">
                <a16:creationId xmlns:a16="http://schemas.microsoft.com/office/drawing/2014/main" id="{BBA2AB86-9469-F915-DEBB-04BF434A33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6200"/>
            <a:ext cx="12192000" cy="6826271"/>
          </a:xfrm>
        </p:spPr>
      </p:pic>
    </p:spTree>
    <p:extLst>
      <p:ext uri="{BB962C8B-B14F-4D97-AF65-F5344CB8AC3E}">
        <p14:creationId xmlns:p14="http://schemas.microsoft.com/office/powerpoint/2010/main" val="2169531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1BE5C-4ECB-32E0-DEB3-C1FDE7E2864B}"/>
              </a:ext>
            </a:extLst>
          </p:cNvPr>
          <p:cNvSpPr>
            <a:spLocks noGrp="1"/>
          </p:cNvSpPr>
          <p:nvPr>
            <p:ph type="title"/>
          </p:nvPr>
        </p:nvSpPr>
        <p:spPr/>
        <p:txBody>
          <a:bodyPr>
            <a:normAutofit/>
          </a:bodyPr>
          <a:lstStyle/>
          <a:p>
            <a:r>
              <a:rPr lang="en-CA" sz="4000" dirty="0">
                <a:solidFill>
                  <a:srgbClr val="09203A"/>
                </a:solidFill>
                <a:latin typeface="Georgia"/>
                <a:cs typeface="Georgia"/>
              </a:rPr>
              <a:t>Application:</a:t>
            </a:r>
            <a:r>
              <a:rPr lang="en-CA" sz="4000" spc="-130" dirty="0">
                <a:solidFill>
                  <a:srgbClr val="09203A"/>
                </a:solidFill>
                <a:latin typeface="Georgia"/>
                <a:cs typeface="Georgia"/>
              </a:rPr>
              <a:t> </a:t>
            </a:r>
            <a:r>
              <a:rPr lang="en-CA" sz="4000" dirty="0">
                <a:solidFill>
                  <a:srgbClr val="09203A"/>
                </a:solidFill>
                <a:latin typeface="Georgia"/>
                <a:cs typeface="Georgia"/>
              </a:rPr>
              <a:t>neonatal</a:t>
            </a:r>
            <a:r>
              <a:rPr lang="en-CA" sz="4000" spc="-154" dirty="0">
                <a:solidFill>
                  <a:srgbClr val="09203A"/>
                </a:solidFill>
                <a:latin typeface="Georgia"/>
                <a:cs typeface="Georgia"/>
              </a:rPr>
              <a:t> </a:t>
            </a:r>
            <a:r>
              <a:rPr lang="en-CA" sz="4000" dirty="0">
                <a:solidFill>
                  <a:srgbClr val="09203A"/>
                </a:solidFill>
                <a:latin typeface="Georgia"/>
                <a:cs typeface="Georgia"/>
              </a:rPr>
              <a:t>brain</a:t>
            </a:r>
            <a:r>
              <a:rPr lang="en-CA" sz="4000" spc="-24" dirty="0">
                <a:solidFill>
                  <a:srgbClr val="09203A"/>
                </a:solidFill>
                <a:latin typeface="Georgia"/>
                <a:cs typeface="Georgia"/>
              </a:rPr>
              <a:t> growth</a:t>
            </a:r>
            <a:endParaRPr lang="en-US" dirty="0"/>
          </a:p>
        </p:txBody>
      </p:sp>
      <p:pic>
        <p:nvPicPr>
          <p:cNvPr id="6" name="object 2">
            <a:extLst>
              <a:ext uri="{FF2B5EF4-FFF2-40B4-BE49-F238E27FC236}">
                <a16:creationId xmlns:a16="http://schemas.microsoft.com/office/drawing/2014/main" id="{C5F3511B-28FE-30D7-5D10-65144851344D}"/>
              </a:ext>
            </a:extLst>
          </p:cNvPr>
          <p:cNvPicPr/>
          <p:nvPr/>
        </p:nvPicPr>
        <p:blipFill>
          <a:blip r:embed="rId3" cstate="print"/>
          <a:stretch>
            <a:fillRect/>
          </a:stretch>
        </p:blipFill>
        <p:spPr>
          <a:xfrm>
            <a:off x="1184954" y="4038600"/>
            <a:ext cx="2037149" cy="2609538"/>
          </a:xfrm>
          <a:prstGeom prst="rect">
            <a:avLst/>
          </a:prstGeom>
        </p:spPr>
      </p:pic>
      <p:pic>
        <p:nvPicPr>
          <p:cNvPr id="7" name="object 3">
            <a:extLst>
              <a:ext uri="{FF2B5EF4-FFF2-40B4-BE49-F238E27FC236}">
                <a16:creationId xmlns:a16="http://schemas.microsoft.com/office/drawing/2014/main" id="{01D6B839-DF30-AA81-C9D7-F55D1DE213DF}"/>
              </a:ext>
            </a:extLst>
          </p:cNvPr>
          <p:cNvPicPr/>
          <p:nvPr/>
        </p:nvPicPr>
        <p:blipFill>
          <a:blip r:embed="rId4" cstate="print"/>
          <a:stretch>
            <a:fillRect/>
          </a:stretch>
        </p:blipFill>
        <p:spPr>
          <a:xfrm>
            <a:off x="5685303" y="2438400"/>
            <a:ext cx="5586296" cy="4040406"/>
          </a:xfrm>
          <a:prstGeom prst="rect">
            <a:avLst/>
          </a:prstGeom>
        </p:spPr>
      </p:pic>
      <p:sp>
        <p:nvSpPr>
          <p:cNvPr id="9" name="object 4">
            <a:extLst>
              <a:ext uri="{FF2B5EF4-FFF2-40B4-BE49-F238E27FC236}">
                <a16:creationId xmlns:a16="http://schemas.microsoft.com/office/drawing/2014/main" id="{4860AD54-CE3E-6878-D65A-5CB2073BFAC9}"/>
              </a:ext>
            </a:extLst>
          </p:cNvPr>
          <p:cNvSpPr txBox="1"/>
          <p:nvPr/>
        </p:nvSpPr>
        <p:spPr>
          <a:xfrm>
            <a:off x="304800" y="859604"/>
            <a:ext cx="11887200" cy="4769022"/>
          </a:xfrm>
          <a:prstGeom prst="rect">
            <a:avLst/>
          </a:prstGeom>
          <a:ln w="12192">
            <a:solidFill>
              <a:srgbClr val="000000"/>
            </a:solidFill>
          </a:ln>
        </p:spPr>
        <p:txBody>
          <a:bodyPr vert="horz" wrap="square" lIns="0" tIns="246848" rIns="0" bIns="0" rtlCol="0">
            <a:spAutoFit/>
          </a:bodyPr>
          <a:lstStyle/>
          <a:p>
            <a:pPr marL="717550" indent="-406400">
              <a:spcBef>
                <a:spcPts val="1659"/>
              </a:spcBef>
              <a:buFont typeface="Arial"/>
              <a:buChar char="•"/>
              <a:tabLst>
                <a:tab pos="1238250" algn="l"/>
              </a:tabLst>
            </a:pPr>
            <a:r>
              <a:rPr sz="2370" dirty="0">
                <a:latin typeface="Georgia"/>
                <a:cs typeface="Georgia"/>
              </a:rPr>
              <a:t>Machine</a:t>
            </a:r>
            <a:r>
              <a:rPr sz="2370" spc="-47" dirty="0">
                <a:latin typeface="Georgia"/>
                <a:cs typeface="Georgia"/>
              </a:rPr>
              <a:t> </a:t>
            </a:r>
            <a:r>
              <a:rPr sz="2370" dirty="0">
                <a:latin typeface="Georgia"/>
                <a:cs typeface="Georgia"/>
              </a:rPr>
              <a:t>learning</a:t>
            </a:r>
            <a:r>
              <a:rPr sz="2370" spc="-24" dirty="0">
                <a:latin typeface="Georgia"/>
                <a:cs typeface="Georgia"/>
              </a:rPr>
              <a:t> </a:t>
            </a:r>
            <a:r>
              <a:rPr sz="2370" dirty="0">
                <a:latin typeface="Georgia"/>
                <a:cs typeface="Georgia"/>
              </a:rPr>
              <a:t>task:</a:t>
            </a:r>
            <a:r>
              <a:rPr sz="2370" spc="-59" dirty="0">
                <a:latin typeface="Georgia"/>
                <a:cs typeface="Georgia"/>
              </a:rPr>
              <a:t> </a:t>
            </a:r>
            <a:r>
              <a:rPr sz="2370" dirty="0">
                <a:latin typeface="Georgia"/>
                <a:cs typeface="Georgia"/>
              </a:rPr>
              <a:t>Predict</a:t>
            </a:r>
            <a:r>
              <a:rPr sz="2370" spc="-71" dirty="0">
                <a:latin typeface="Georgia"/>
                <a:cs typeface="Georgia"/>
              </a:rPr>
              <a:t> </a:t>
            </a:r>
            <a:r>
              <a:rPr sz="2370" dirty="0">
                <a:latin typeface="Georgia"/>
                <a:cs typeface="Georgia"/>
              </a:rPr>
              <a:t>the</a:t>
            </a:r>
            <a:r>
              <a:rPr sz="2370" spc="-59" dirty="0">
                <a:latin typeface="Georgia"/>
                <a:cs typeface="Georgia"/>
              </a:rPr>
              <a:t> </a:t>
            </a:r>
            <a:r>
              <a:rPr sz="2370" dirty="0">
                <a:latin typeface="Georgia"/>
                <a:cs typeface="Georgia"/>
              </a:rPr>
              <a:t>age</a:t>
            </a:r>
            <a:r>
              <a:rPr sz="2370" spc="-71" dirty="0">
                <a:latin typeface="Georgia"/>
                <a:cs typeface="Georgia"/>
              </a:rPr>
              <a:t> </a:t>
            </a:r>
            <a:r>
              <a:rPr sz="2370" dirty="0">
                <a:latin typeface="Georgia"/>
                <a:cs typeface="Georgia"/>
              </a:rPr>
              <a:t>of</a:t>
            </a:r>
            <a:r>
              <a:rPr sz="2370" spc="-83" dirty="0">
                <a:latin typeface="Georgia"/>
                <a:cs typeface="Georgia"/>
              </a:rPr>
              <a:t> </a:t>
            </a:r>
            <a:r>
              <a:rPr sz="2370" dirty="0">
                <a:latin typeface="Georgia"/>
                <a:cs typeface="Georgia"/>
              </a:rPr>
              <a:t>a</a:t>
            </a:r>
            <a:r>
              <a:rPr sz="2370" spc="-83" dirty="0">
                <a:latin typeface="Georgia"/>
                <a:cs typeface="Georgia"/>
              </a:rPr>
              <a:t> </a:t>
            </a:r>
            <a:r>
              <a:rPr sz="2370" dirty="0">
                <a:latin typeface="Georgia"/>
                <a:cs typeface="Georgia"/>
              </a:rPr>
              <a:t>baby from</a:t>
            </a:r>
            <a:r>
              <a:rPr sz="2370" spc="-71" dirty="0">
                <a:latin typeface="Georgia"/>
                <a:cs typeface="Georgia"/>
              </a:rPr>
              <a:t> </a:t>
            </a:r>
            <a:r>
              <a:rPr sz="2370" dirty="0">
                <a:latin typeface="Georgia"/>
                <a:cs typeface="Georgia"/>
              </a:rPr>
              <a:t>volumes</a:t>
            </a:r>
            <a:r>
              <a:rPr sz="2370" spc="-83" dirty="0">
                <a:latin typeface="Georgia"/>
                <a:cs typeface="Georgia"/>
              </a:rPr>
              <a:t> </a:t>
            </a:r>
            <a:r>
              <a:rPr sz="2370" dirty="0">
                <a:latin typeface="Georgia"/>
                <a:cs typeface="Georgia"/>
              </a:rPr>
              <a:t>of</a:t>
            </a:r>
            <a:r>
              <a:rPr sz="2370" spc="-47" dirty="0">
                <a:latin typeface="Georgia"/>
                <a:cs typeface="Georgia"/>
              </a:rPr>
              <a:t> </a:t>
            </a:r>
            <a:r>
              <a:rPr sz="2370" dirty="0">
                <a:latin typeface="Georgia"/>
                <a:cs typeface="Georgia"/>
              </a:rPr>
              <a:t>brain</a:t>
            </a:r>
            <a:r>
              <a:rPr sz="2370" spc="-47" dirty="0">
                <a:latin typeface="Georgia"/>
                <a:cs typeface="Georgia"/>
              </a:rPr>
              <a:t> </a:t>
            </a:r>
            <a:r>
              <a:rPr sz="2370" spc="-24" dirty="0">
                <a:latin typeface="Georgia"/>
                <a:cs typeface="Georgia"/>
              </a:rPr>
              <a:t>structures</a:t>
            </a:r>
            <a:endParaRPr sz="2370" dirty="0">
              <a:latin typeface="Georgia"/>
              <a:cs typeface="Georgia"/>
            </a:endParaRPr>
          </a:p>
          <a:p>
            <a:pPr>
              <a:spcBef>
                <a:spcPts val="47"/>
              </a:spcBef>
              <a:buFont typeface="Arial"/>
              <a:buChar char="•"/>
            </a:pPr>
            <a:endParaRPr sz="3082" dirty="0">
              <a:latin typeface="Georgia"/>
              <a:cs typeface="Georgia"/>
            </a:endParaRPr>
          </a:p>
          <a:p>
            <a:pPr marL="717550" indent="-395288">
              <a:spcBef>
                <a:spcPts val="12"/>
              </a:spcBef>
              <a:buFont typeface="Arial"/>
              <a:buChar char="•"/>
              <a:tabLst>
                <a:tab pos="1238250" algn="l"/>
              </a:tabLst>
            </a:pPr>
            <a:r>
              <a:rPr sz="2370" dirty="0">
                <a:latin typeface="Georgia"/>
                <a:cs typeface="Georgia"/>
              </a:rPr>
              <a:t>Simplest</a:t>
            </a:r>
            <a:r>
              <a:rPr sz="2370" spc="-71" dirty="0">
                <a:latin typeface="Georgia"/>
                <a:cs typeface="Georgia"/>
              </a:rPr>
              <a:t> </a:t>
            </a:r>
            <a:r>
              <a:rPr sz="2370" dirty="0">
                <a:latin typeface="Georgia"/>
                <a:cs typeface="Georgia"/>
              </a:rPr>
              <a:t>marker</a:t>
            </a:r>
            <a:r>
              <a:rPr sz="2370" spc="-24" dirty="0">
                <a:latin typeface="Georgia"/>
                <a:cs typeface="Georgia"/>
              </a:rPr>
              <a:t> </a:t>
            </a:r>
            <a:r>
              <a:rPr sz="2370" dirty="0">
                <a:latin typeface="Georgia"/>
                <a:cs typeface="Georgia"/>
              </a:rPr>
              <a:t>of</a:t>
            </a:r>
            <a:r>
              <a:rPr sz="2370" spc="-95" dirty="0">
                <a:latin typeface="Georgia"/>
                <a:cs typeface="Georgia"/>
              </a:rPr>
              <a:t> </a:t>
            </a:r>
            <a:r>
              <a:rPr sz="2370" dirty="0">
                <a:latin typeface="Georgia"/>
                <a:cs typeface="Georgia"/>
              </a:rPr>
              <a:t>growth:</a:t>
            </a:r>
            <a:r>
              <a:rPr sz="2370" spc="-59" dirty="0">
                <a:latin typeface="Georgia"/>
                <a:cs typeface="Georgia"/>
              </a:rPr>
              <a:t> </a:t>
            </a:r>
            <a:r>
              <a:rPr sz="2370" dirty="0">
                <a:solidFill>
                  <a:srgbClr val="C00000"/>
                </a:solidFill>
                <a:latin typeface="Georgia"/>
                <a:cs typeface="Georgia"/>
              </a:rPr>
              <a:t>whole</a:t>
            </a:r>
            <a:r>
              <a:rPr sz="2370" spc="-71" dirty="0">
                <a:solidFill>
                  <a:srgbClr val="C00000"/>
                </a:solidFill>
                <a:latin typeface="Georgia"/>
                <a:cs typeface="Georgia"/>
              </a:rPr>
              <a:t> </a:t>
            </a:r>
            <a:r>
              <a:rPr sz="2370" dirty="0">
                <a:solidFill>
                  <a:srgbClr val="C00000"/>
                </a:solidFill>
                <a:latin typeface="Georgia"/>
                <a:cs typeface="Georgia"/>
              </a:rPr>
              <a:t>brain</a:t>
            </a:r>
            <a:r>
              <a:rPr sz="2370" spc="-24" dirty="0">
                <a:solidFill>
                  <a:srgbClr val="C00000"/>
                </a:solidFill>
                <a:latin typeface="Georgia"/>
                <a:cs typeface="Georgia"/>
              </a:rPr>
              <a:t> volume</a:t>
            </a:r>
            <a:endParaRPr sz="2370" dirty="0">
              <a:latin typeface="Georgia"/>
              <a:cs typeface="Georgia"/>
            </a:endParaRPr>
          </a:p>
          <a:p>
            <a:pPr marL="1711417" lvl="1" indent="-338671">
              <a:spcBef>
                <a:spcPts val="344"/>
              </a:spcBef>
              <a:buFont typeface="Arial"/>
              <a:buChar char="•"/>
              <a:tabLst>
                <a:tab pos="1711417" algn="l"/>
              </a:tabLst>
            </a:pPr>
            <a:r>
              <a:rPr sz="2133" dirty="0">
                <a:latin typeface="Georgia"/>
                <a:cs typeface="Georgia"/>
              </a:rPr>
              <a:t>Each</a:t>
            </a:r>
            <a:r>
              <a:rPr sz="2133" spc="-36" dirty="0">
                <a:latin typeface="Georgia"/>
                <a:cs typeface="Georgia"/>
              </a:rPr>
              <a:t> </a:t>
            </a:r>
            <a:r>
              <a:rPr sz="2133" dirty="0">
                <a:latin typeface="Georgia"/>
                <a:cs typeface="Georgia"/>
              </a:rPr>
              <a:t>circle</a:t>
            </a:r>
            <a:r>
              <a:rPr sz="2133" spc="-36" dirty="0">
                <a:latin typeface="Georgia"/>
                <a:cs typeface="Georgia"/>
              </a:rPr>
              <a:t> </a:t>
            </a:r>
            <a:r>
              <a:rPr sz="2133" dirty="0">
                <a:latin typeface="Georgia"/>
                <a:cs typeface="Georgia"/>
              </a:rPr>
              <a:t>is</a:t>
            </a:r>
            <a:r>
              <a:rPr sz="2133" spc="-12" dirty="0">
                <a:latin typeface="Georgia"/>
                <a:cs typeface="Georgia"/>
              </a:rPr>
              <a:t> </a:t>
            </a:r>
            <a:r>
              <a:rPr sz="2133" dirty="0">
                <a:latin typeface="Georgia"/>
                <a:cs typeface="Georgia"/>
              </a:rPr>
              <a:t>a</a:t>
            </a:r>
            <a:r>
              <a:rPr sz="2133" spc="-24" dirty="0">
                <a:latin typeface="Georgia"/>
                <a:cs typeface="Georgia"/>
              </a:rPr>
              <a:t> </a:t>
            </a:r>
            <a:r>
              <a:rPr sz="2133" spc="-47" dirty="0">
                <a:latin typeface="Georgia"/>
                <a:cs typeface="Georgia"/>
              </a:rPr>
              <a:t>baby</a:t>
            </a:r>
            <a:endParaRPr sz="2133" dirty="0">
              <a:latin typeface="Georgia"/>
              <a:cs typeface="Georgia"/>
            </a:endParaRPr>
          </a:p>
          <a:p>
            <a:pPr marL="1711417" lvl="1" indent="-338671">
              <a:spcBef>
                <a:spcPts val="367"/>
              </a:spcBef>
              <a:buFont typeface="Arial"/>
              <a:buChar char="•"/>
              <a:tabLst>
                <a:tab pos="1711417" algn="l"/>
              </a:tabLst>
            </a:pPr>
            <a:r>
              <a:rPr sz="2133" dirty="0">
                <a:latin typeface="Georgia"/>
                <a:cs typeface="Georgia"/>
              </a:rPr>
              <a:t>Feature:</a:t>
            </a:r>
            <a:r>
              <a:rPr sz="2133" spc="-12" dirty="0">
                <a:latin typeface="Georgia"/>
                <a:cs typeface="Georgia"/>
              </a:rPr>
              <a:t> </a:t>
            </a:r>
            <a:r>
              <a:rPr sz="2133" dirty="0">
                <a:latin typeface="Georgia"/>
                <a:cs typeface="Georgia"/>
              </a:rPr>
              <a:t>brain</a:t>
            </a:r>
            <a:r>
              <a:rPr sz="2133" spc="12" dirty="0">
                <a:latin typeface="Georgia"/>
                <a:cs typeface="Georgia"/>
              </a:rPr>
              <a:t> </a:t>
            </a:r>
            <a:r>
              <a:rPr sz="2133" spc="-24" dirty="0">
                <a:latin typeface="Georgia"/>
                <a:cs typeface="Georgia"/>
              </a:rPr>
              <a:t>volume</a:t>
            </a:r>
            <a:endParaRPr sz="2133" dirty="0">
              <a:latin typeface="Georgia"/>
              <a:cs typeface="Georgia"/>
            </a:endParaRPr>
          </a:p>
          <a:p>
            <a:pPr marL="1711417" lvl="1" indent="-338671">
              <a:spcBef>
                <a:spcPts val="344"/>
              </a:spcBef>
              <a:buFont typeface="Arial"/>
              <a:buChar char="•"/>
              <a:tabLst>
                <a:tab pos="1711417" algn="l"/>
              </a:tabLst>
            </a:pPr>
            <a:r>
              <a:rPr sz="2133" dirty="0">
                <a:latin typeface="Georgia"/>
                <a:cs typeface="Georgia"/>
              </a:rPr>
              <a:t>Target</a:t>
            </a:r>
            <a:r>
              <a:rPr sz="2133" spc="-36" dirty="0">
                <a:latin typeface="Georgia"/>
                <a:cs typeface="Georgia"/>
              </a:rPr>
              <a:t> </a:t>
            </a:r>
            <a:r>
              <a:rPr sz="2133" dirty="0">
                <a:latin typeface="Georgia"/>
                <a:cs typeface="Georgia"/>
              </a:rPr>
              <a:t>value:</a:t>
            </a:r>
            <a:r>
              <a:rPr sz="2133" spc="-12" dirty="0">
                <a:latin typeface="Georgia"/>
                <a:cs typeface="Georgia"/>
              </a:rPr>
              <a:t> </a:t>
            </a:r>
            <a:r>
              <a:rPr sz="2133" spc="-59" dirty="0">
                <a:latin typeface="Georgia"/>
                <a:cs typeface="Georgia"/>
              </a:rPr>
              <a:t>age</a:t>
            </a:r>
            <a:endParaRPr sz="2133" dirty="0">
              <a:latin typeface="Georgia"/>
              <a:cs typeface="Georgia"/>
            </a:endParaRPr>
          </a:p>
          <a:p>
            <a:pPr marL="1711417" lvl="1" indent="-338671">
              <a:spcBef>
                <a:spcPts val="367"/>
              </a:spcBef>
              <a:buFont typeface="Arial"/>
              <a:buChar char="•"/>
              <a:tabLst>
                <a:tab pos="1711417" algn="l"/>
              </a:tabLst>
            </a:pPr>
            <a:r>
              <a:rPr sz="2133" dirty="0">
                <a:latin typeface="Georgia"/>
                <a:cs typeface="Georgia"/>
              </a:rPr>
              <a:t>Linear</a:t>
            </a:r>
            <a:r>
              <a:rPr sz="2133" spc="-24" dirty="0">
                <a:latin typeface="Georgia"/>
                <a:cs typeface="Georgia"/>
              </a:rPr>
              <a:t> </a:t>
            </a:r>
            <a:r>
              <a:rPr sz="2133" dirty="0">
                <a:latin typeface="Georgia"/>
                <a:cs typeface="Georgia"/>
              </a:rPr>
              <a:t>model</a:t>
            </a:r>
            <a:r>
              <a:rPr sz="2133" spc="-12" dirty="0">
                <a:latin typeface="Georgia"/>
                <a:cs typeface="Georgia"/>
              </a:rPr>
              <a:t> </a:t>
            </a:r>
            <a:r>
              <a:rPr sz="2133" spc="-24" dirty="0">
                <a:latin typeface="Georgia"/>
                <a:cs typeface="Georgia"/>
              </a:rPr>
              <a:t>suitable</a:t>
            </a:r>
            <a:endParaRPr sz="2133" dirty="0">
              <a:latin typeface="Georgia"/>
              <a:cs typeface="Georgia"/>
            </a:endParaRPr>
          </a:p>
          <a:p>
            <a:pPr>
              <a:lnSpc>
                <a:spcPct val="100000"/>
              </a:lnSpc>
            </a:pPr>
            <a:endParaRPr sz="2370" dirty="0">
              <a:latin typeface="Georgia"/>
              <a:cs typeface="Georgia"/>
            </a:endParaRPr>
          </a:p>
          <a:p>
            <a:pPr>
              <a:lnSpc>
                <a:spcPct val="100000"/>
              </a:lnSpc>
            </a:pPr>
            <a:endParaRPr sz="2370" dirty="0">
              <a:latin typeface="Georgia"/>
              <a:cs typeface="Georgia"/>
            </a:endParaRPr>
          </a:p>
          <a:p>
            <a:pPr>
              <a:lnSpc>
                <a:spcPct val="100000"/>
              </a:lnSpc>
            </a:pPr>
            <a:endParaRPr sz="2370" dirty="0">
              <a:latin typeface="Georgia"/>
              <a:cs typeface="Georgia"/>
            </a:endParaRPr>
          </a:p>
          <a:p>
            <a:pPr>
              <a:lnSpc>
                <a:spcPct val="100000"/>
              </a:lnSpc>
            </a:pPr>
            <a:endParaRPr sz="2370" dirty="0">
              <a:latin typeface="Georgia"/>
              <a:cs typeface="Georgia"/>
            </a:endParaRPr>
          </a:p>
          <a:p>
            <a:pPr>
              <a:lnSpc>
                <a:spcPct val="100000"/>
              </a:lnSpc>
            </a:pPr>
            <a:endParaRPr sz="2370" dirty="0">
              <a:latin typeface="Georgia"/>
              <a:cs typeface="Georgia"/>
            </a:endParaRPr>
          </a:p>
        </p:txBody>
      </p:sp>
    </p:spTree>
    <p:extLst>
      <p:ext uri="{BB962C8B-B14F-4D97-AF65-F5344CB8AC3E}">
        <p14:creationId xmlns:p14="http://schemas.microsoft.com/office/powerpoint/2010/main" val="1412057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48888-3A97-B488-1B28-671D00904DB5}"/>
              </a:ext>
            </a:extLst>
          </p:cNvPr>
          <p:cNvSpPr>
            <a:spLocks noGrp="1"/>
          </p:cNvSpPr>
          <p:nvPr>
            <p:ph type="title"/>
          </p:nvPr>
        </p:nvSpPr>
        <p:spPr/>
        <p:txBody>
          <a:bodyPr>
            <a:normAutofit/>
          </a:bodyPr>
          <a:lstStyle/>
          <a:p>
            <a:r>
              <a:rPr lang="en-CA" sz="4000" dirty="0">
                <a:solidFill>
                  <a:srgbClr val="09203A"/>
                </a:solidFill>
                <a:latin typeface="Georgia"/>
                <a:cs typeface="Georgia"/>
              </a:rPr>
              <a:t>Application:</a:t>
            </a:r>
            <a:r>
              <a:rPr lang="en-CA" sz="4000" spc="-130" dirty="0">
                <a:solidFill>
                  <a:srgbClr val="09203A"/>
                </a:solidFill>
                <a:latin typeface="Georgia"/>
                <a:cs typeface="Georgia"/>
              </a:rPr>
              <a:t> </a:t>
            </a:r>
            <a:r>
              <a:rPr lang="en-CA" sz="4000" dirty="0">
                <a:solidFill>
                  <a:srgbClr val="09203A"/>
                </a:solidFill>
                <a:latin typeface="Georgia"/>
                <a:cs typeface="Georgia"/>
              </a:rPr>
              <a:t>neonatal</a:t>
            </a:r>
            <a:r>
              <a:rPr lang="en-CA" sz="4000" spc="-154" dirty="0">
                <a:solidFill>
                  <a:srgbClr val="09203A"/>
                </a:solidFill>
                <a:latin typeface="Georgia"/>
                <a:cs typeface="Georgia"/>
              </a:rPr>
              <a:t> </a:t>
            </a:r>
            <a:r>
              <a:rPr lang="en-CA" sz="4000" dirty="0">
                <a:solidFill>
                  <a:srgbClr val="09203A"/>
                </a:solidFill>
                <a:latin typeface="Georgia"/>
                <a:cs typeface="Georgia"/>
              </a:rPr>
              <a:t>brain</a:t>
            </a:r>
            <a:r>
              <a:rPr lang="en-CA" sz="4000" spc="-24" dirty="0">
                <a:solidFill>
                  <a:srgbClr val="09203A"/>
                </a:solidFill>
                <a:latin typeface="Georgia"/>
                <a:cs typeface="Georgia"/>
              </a:rPr>
              <a:t> growth</a:t>
            </a:r>
            <a:endParaRPr lang="en-US" dirty="0"/>
          </a:p>
        </p:txBody>
      </p:sp>
      <p:sp>
        <p:nvSpPr>
          <p:cNvPr id="3" name="Content Placeholder 2">
            <a:extLst>
              <a:ext uri="{FF2B5EF4-FFF2-40B4-BE49-F238E27FC236}">
                <a16:creationId xmlns:a16="http://schemas.microsoft.com/office/drawing/2014/main" id="{6D7B768E-4408-503F-1723-976B7FB294F4}"/>
              </a:ext>
            </a:extLst>
          </p:cNvPr>
          <p:cNvSpPr>
            <a:spLocks noGrp="1"/>
          </p:cNvSpPr>
          <p:nvPr>
            <p:ph idx="1"/>
          </p:nvPr>
        </p:nvSpPr>
        <p:spPr>
          <a:xfrm>
            <a:off x="0" y="1065714"/>
            <a:ext cx="10972800" cy="4525963"/>
          </a:xfrm>
        </p:spPr>
        <p:txBody>
          <a:bodyPr>
            <a:noAutofit/>
          </a:bodyPr>
          <a:lstStyle/>
          <a:p>
            <a:pPr marL="713467" indent="-407910">
              <a:spcBef>
                <a:spcPts val="1659"/>
              </a:spcBef>
              <a:buFont typeface="Arial"/>
              <a:buChar char="•"/>
              <a:tabLst>
                <a:tab pos="713467" algn="l"/>
              </a:tabLst>
            </a:pPr>
            <a:r>
              <a:rPr lang="en-CA" sz="2200" dirty="0">
                <a:latin typeface="Georgia"/>
                <a:cs typeface="Georgia"/>
              </a:rPr>
              <a:t>Machine</a:t>
            </a:r>
            <a:r>
              <a:rPr lang="en-CA" sz="2200" spc="-47" dirty="0">
                <a:latin typeface="Georgia"/>
                <a:cs typeface="Georgia"/>
              </a:rPr>
              <a:t> </a:t>
            </a:r>
            <a:r>
              <a:rPr lang="en-CA" sz="2200" dirty="0">
                <a:latin typeface="Georgia"/>
                <a:cs typeface="Georgia"/>
              </a:rPr>
              <a:t>learning</a:t>
            </a:r>
            <a:r>
              <a:rPr lang="en-CA" sz="2200" spc="-24" dirty="0">
                <a:latin typeface="Georgia"/>
                <a:cs typeface="Georgia"/>
              </a:rPr>
              <a:t> </a:t>
            </a:r>
            <a:r>
              <a:rPr lang="en-CA" sz="2200" dirty="0">
                <a:latin typeface="Georgia"/>
                <a:cs typeface="Georgia"/>
              </a:rPr>
              <a:t>task:</a:t>
            </a:r>
            <a:r>
              <a:rPr lang="en-CA" sz="2200" spc="-59" dirty="0">
                <a:latin typeface="Georgia"/>
                <a:cs typeface="Georgia"/>
              </a:rPr>
              <a:t> </a:t>
            </a:r>
            <a:r>
              <a:rPr lang="en-CA" sz="2200" dirty="0">
                <a:latin typeface="Georgia"/>
                <a:cs typeface="Georgia"/>
              </a:rPr>
              <a:t>Predict</a:t>
            </a:r>
            <a:r>
              <a:rPr lang="en-CA" sz="2200" spc="-83" dirty="0">
                <a:latin typeface="Georgia"/>
                <a:cs typeface="Georgia"/>
              </a:rPr>
              <a:t> </a:t>
            </a:r>
            <a:r>
              <a:rPr lang="en-CA" sz="2200" dirty="0">
                <a:latin typeface="Georgia"/>
                <a:cs typeface="Georgia"/>
              </a:rPr>
              <a:t>age</a:t>
            </a:r>
            <a:r>
              <a:rPr lang="en-CA" sz="2200" spc="-59" dirty="0">
                <a:latin typeface="Georgia"/>
                <a:cs typeface="Georgia"/>
              </a:rPr>
              <a:t> </a:t>
            </a:r>
            <a:r>
              <a:rPr lang="en-CA" sz="2200" dirty="0">
                <a:latin typeface="Georgia"/>
                <a:cs typeface="Georgia"/>
              </a:rPr>
              <a:t>of</a:t>
            </a:r>
            <a:r>
              <a:rPr lang="en-CA" sz="2200" spc="-95" dirty="0">
                <a:latin typeface="Georgia"/>
                <a:cs typeface="Georgia"/>
              </a:rPr>
              <a:t> </a:t>
            </a:r>
            <a:r>
              <a:rPr lang="en-CA" sz="2200" dirty="0">
                <a:latin typeface="Georgia"/>
                <a:cs typeface="Georgia"/>
              </a:rPr>
              <a:t>a</a:t>
            </a:r>
            <a:r>
              <a:rPr lang="en-CA" sz="2200" spc="-47" dirty="0">
                <a:latin typeface="Georgia"/>
                <a:cs typeface="Georgia"/>
              </a:rPr>
              <a:t> </a:t>
            </a:r>
            <a:r>
              <a:rPr lang="en-CA" sz="2200" dirty="0">
                <a:latin typeface="Georgia"/>
                <a:cs typeface="Georgia"/>
              </a:rPr>
              <a:t>baby</a:t>
            </a:r>
            <a:r>
              <a:rPr lang="en-CA" sz="2200" spc="-36" dirty="0">
                <a:latin typeface="Georgia"/>
                <a:cs typeface="Georgia"/>
              </a:rPr>
              <a:t> </a:t>
            </a:r>
            <a:r>
              <a:rPr lang="en-CA" sz="2200" dirty="0">
                <a:latin typeface="Georgia"/>
                <a:cs typeface="Georgia"/>
              </a:rPr>
              <a:t>from</a:t>
            </a:r>
            <a:r>
              <a:rPr lang="en-CA" sz="2200" spc="-71" dirty="0">
                <a:latin typeface="Georgia"/>
                <a:cs typeface="Georgia"/>
              </a:rPr>
              <a:t> </a:t>
            </a:r>
            <a:r>
              <a:rPr lang="en-CA" sz="2200" dirty="0">
                <a:latin typeface="Georgia"/>
                <a:cs typeface="Georgia"/>
              </a:rPr>
              <a:t>volumes</a:t>
            </a:r>
            <a:r>
              <a:rPr lang="en-CA" sz="2200" spc="-71" dirty="0">
                <a:latin typeface="Georgia"/>
                <a:cs typeface="Georgia"/>
              </a:rPr>
              <a:t> </a:t>
            </a:r>
            <a:r>
              <a:rPr lang="en-CA" sz="2200" dirty="0">
                <a:latin typeface="Georgia"/>
                <a:cs typeface="Georgia"/>
              </a:rPr>
              <a:t>of</a:t>
            </a:r>
            <a:r>
              <a:rPr lang="en-CA" sz="2200" spc="-83" dirty="0">
                <a:latin typeface="Georgia"/>
                <a:cs typeface="Georgia"/>
              </a:rPr>
              <a:t> </a:t>
            </a:r>
            <a:r>
              <a:rPr lang="en-CA" sz="2200" dirty="0">
                <a:latin typeface="Georgia"/>
                <a:cs typeface="Georgia"/>
              </a:rPr>
              <a:t>brain</a:t>
            </a:r>
            <a:r>
              <a:rPr lang="en-CA" sz="2200" spc="-12" dirty="0">
                <a:latin typeface="Georgia"/>
                <a:cs typeface="Georgia"/>
              </a:rPr>
              <a:t> </a:t>
            </a:r>
            <a:r>
              <a:rPr lang="en-CA" sz="2200" spc="-24" dirty="0">
                <a:latin typeface="Georgia"/>
                <a:cs typeface="Georgia"/>
              </a:rPr>
              <a:t>structures</a:t>
            </a:r>
            <a:endParaRPr lang="en-CA" sz="2200" dirty="0">
              <a:latin typeface="Georgia"/>
              <a:cs typeface="Georgia"/>
            </a:endParaRPr>
          </a:p>
          <a:p>
            <a:pPr>
              <a:spcBef>
                <a:spcPts val="59"/>
              </a:spcBef>
              <a:buFont typeface="Arial"/>
              <a:buChar char="•"/>
            </a:pPr>
            <a:endParaRPr lang="en-CA" sz="2200" dirty="0">
              <a:latin typeface="Georgia"/>
              <a:cs typeface="Georgia"/>
            </a:endParaRPr>
          </a:p>
          <a:p>
            <a:pPr marL="713467" indent="-407910">
              <a:buFont typeface="Arial"/>
              <a:buChar char="•"/>
              <a:tabLst>
                <a:tab pos="713467" algn="l"/>
              </a:tabLst>
            </a:pPr>
            <a:r>
              <a:rPr lang="en-CA" sz="2200" dirty="0">
                <a:latin typeface="Georgia"/>
                <a:cs typeface="Georgia"/>
              </a:rPr>
              <a:t>Prediction</a:t>
            </a:r>
            <a:r>
              <a:rPr lang="en-CA" sz="2200" spc="-24" dirty="0">
                <a:latin typeface="Georgia"/>
                <a:cs typeface="Georgia"/>
              </a:rPr>
              <a:t> </a:t>
            </a:r>
            <a:r>
              <a:rPr lang="en-CA" sz="2200" dirty="0">
                <a:latin typeface="Georgia"/>
                <a:cs typeface="Georgia"/>
              </a:rPr>
              <a:t>using</a:t>
            </a:r>
            <a:r>
              <a:rPr lang="en-CA" sz="2200" spc="-59" dirty="0">
                <a:latin typeface="Georgia"/>
                <a:cs typeface="Georgia"/>
              </a:rPr>
              <a:t> </a:t>
            </a:r>
            <a:r>
              <a:rPr lang="en-CA" sz="2200" dirty="0">
                <a:latin typeface="Georgia"/>
                <a:cs typeface="Georgia"/>
              </a:rPr>
              <a:t>whole</a:t>
            </a:r>
            <a:r>
              <a:rPr lang="en-CA" sz="2200" spc="-36" dirty="0">
                <a:latin typeface="Georgia"/>
                <a:cs typeface="Georgia"/>
              </a:rPr>
              <a:t> </a:t>
            </a:r>
            <a:r>
              <a:rPr lang="en-CA" sz="2200" dirty="0">
                <a:latin typeface="Georgia"/>
                <a:cs typeface="Georgia"/>
              </a:rPr>
              <a:t>brain volume</a:t>
            </a:r>
            <a:r>
              <a:rPr lang="en-CA" sz="2200" spc="462" dirty="0">
                <a:latin typeface="Georgia"/>
                <a:cs typeface="Georgia"/>
              </a:rPr>
              <a:t> </a:t>
            </a:r>
            <a:r>
              <a:rPr lang="en-CA" sz="2200" dirty="0">
                <a:latin typeface="Georgia"/>
                <a:cs typeface="Georgia"/>
              </a:rPr>
              <a:t>gives</a:t>
            </a:r>
            <a:r>
              <a:rPr lang="en-CA" sz="2200" spc="24" dirty="0">
                <a:latin typeface="Georgia"/>
                <a:cs typeface="Georgia"/>
              </a:rPr>
              <a:t> </a:t>
            </a:r>
            <a:r>
              <a:rPr lang="en-CA" sz="2200" spc="130" dirty="0">
                <a:latin typeface="STIX Two Math"/>
                <a:cs typeface="STIX Two Math"/>
              </a:rPr>
              <a:t>𝑅</a:t>
            </a:r>
            <a:r>
              <a:rPr lang="en-CA" sz="2200" spc="194" baseline="27777" dirty="0">
                <a:latin typeface="STIX Two Math"/>
                <a:cs typeface="STIX Two Math"/>
              </a:rPr>
              <a:t>2</a:t>
            </a:r>
            <a:r>
              <a:rPr lang="en-CA" sz="2200" spc="462" baseline="27777" dirty="0">
                <a:latin typeface="STIX Two Math"/>
                <a:cs typeface="STIX Two Math"/>
              </a:rPr>
              <a:t> </a:t>
            </a:r>
            <a:r>
              <a:rPr lang="en-CA" sz="2200" dirty="0">
                <a:latin typeface="STIX Two Math"/>
                <a:cs typeface="STIX Two Math"/>
              </a:rPr>
              <a:t>=</a:t>
            </a:r>
            <a:r>
              <a:rPr lang="en-CA" sz="2200" spc="59" dirty="0">
                <a:latin typeface="STIX Two Math"/>
                <a:cs typeface="STIX Two Math"/>
              </a:rPr>
              <a:t> </a:t>
            </a:r>
            <a:r>
              <a:rPr lang="en-CA" sz="2200" spc="-47" dirty="0">
                <a:latin typeface="STIX Two Math"/>
                <a:cs typeface="STIX Two Math"/>
              </a:rPr>
              <a:t>0.85</a:t>
            </a:r>
            <a:endParaRPr lang="en-CA" sz="2200" dirty="0">
              <a:latin typeface="STIX Two Math"/>
              <a:cs typeface="STIX Two Math"/>
            </a:endParaRPr>
          </a:p>
          <a:p>
            <a:pPr marL="713467" indent="-407910">
              <a:spcBef>
                <a:spcPts val="344"/>
              </a:spcBef>
              <a:buFont typeface="Arial"/>
              <a:buChar char="•"/>
              <a:tabLst>
                <a:tab pos="713467" algn="l"/>
              </a:tabLst>
            </a:pPr>
            <a:r>
              <a:rPr lang="en-CA" sz="2200" dirty="0">
                <a:latin typeface="Georgia"/>
                <a:cs typeface="Georgia"/>
              </a:rPr>
              <a:t>We</a:t>
            </a:r>
            <a:r>
              <a:rPr lang="en-CA" sz="2200" spc="-47" dirty="0">
                <a:latin typeface="Georgia"/>
                <a:cs typeface="Georgia"/>
              </a:rPr>
              <a:t> </a:t>
            </a:r>
            <a:r>
              <a:rPr lang="en-CA" sz="2200" dirty="0">
                <a:latin typeface="Georgia"/>
                <a:cs typeface="Georgia"/>
              </a:rPr>
              <a:t>would</a:t>
            </a:r>
            <a:r>
              <a:rPr lang="en-CA" sz="2200" spc="-59" dirty="0">
                <a:latin typeface="Georgia"/>
                <a:cs typeface="Georgia"/>
              </a:rPr>
              <a:t> </a:t>
            </a:r>
            <a:r>
              <a:rPr lang="en-CA" sz="2200" dirty="0">
                <a:latin typeface="Georgia"/>
                <a:cs typeface="Georgia"/>
              </a:rPr>
              <a:t>like</a:t>
            </a:r>
            <a:r>
              <a:rPr lang="en-CA" sz="2200" spc="-12" dirty="0">
                <a:latin typeface="Georgia"/>
                <a:cs typeface="Georgia"/>
              </a:rPr>
              <a:t> </a:t>
            </a:r>
            <a:r>
              <a:rPr lang="en-CA" sz="2200" dirty="0">
                <a:latin typeface="Georgia"/>
                <a:cs typeface="Georgia"/>
              </a:rPr>
              <a:t>close</a:t>
            </a:r>
            <a:r>
              <a:rPr lang="en-CA" sz="2200" spc="-71" dirty="0">
                <a:latin typeface="Georgia"/>
                <a:cs typeface="Georgia"/>
              </a:rPr>
              <a:t> </a:t>
            </a:r>
            <a:r>
              <a:rPr lang="en-CA" sz="2200" dirty="0">
                <a:latin typeface="Georgia"/>
                <a:cs typeface="Georgia"/>
              </a:rPr>
              <a:t>to</a:t>
            </a:r>
            <a:r>
              <a:rPr lang="en-CA" sz="2200" spc="-24" dirty="0">
                <a:latin typeface="Georgia"/>
                <a:cs typeface="Georgia"/>
              </a:rPr>
              <a:t> </a:t>
            </a:r>
            <a:r>
              <a:rPr lang="en-CA" sz="2200" dirty="0">
                <a:latin typeface="STIX Two Math"/>
                <a:cs typeface="STIX Two Math"/>
              </a:rPr>
              <a:t>1</a:t>
            </a:r>
          </a:p>
          <a:p>
            <a:pPr marL="713467" indent="-407910">
              <a:spcBef>
                <a:spcPts val="367"/>
              </a:spcBef>
              <a:buFont typeface="Arial"/>
              <a:buChar char="•"/>
              <a:tabLst>
                <a:tab pos="713467" algn="l"/>
              </a:tabLst>
            </a:pPr>
            <a:r>
              <a:rPr lang="en-CA" sz="2200" dirty="0">
                <a:latin typeface="Georgia"/>
                <a:cs typeface="Georgia"/>
              </a:rPr>
              <a:t>Which</a:t>
            </a:r>
            <a:r>
              <a:rPr lang="en-CA" sz="2200" spc="-24" dirty="0">
                <a:latin typeface="Georgia"/>
                <a:cs typeface="Georgia"/>
              </a:rPr>
              <a:t> </a:t>
            </a:r>
            <a:r>
              <a:rPr lang="en-CA" sz="2200" dirty="0">
                <a:latin typeface="Georgia"/>
                <a:cs typeface="Georgia"/>
              </a:rPr>
              <a:t>type</a:t>
            </a:r>
            <a:r>
              <a:rPr lang="en-CA" sz="2200" spc="-47" dirty="0">
                <a:latin typeface="Georgia"/>
                <a:cs typeface="Georgia"/>
              </a:rPr>
              <a:t> </a:t>
            </a:r>
            <a:r>
              <a:rPr lang="en-CA" sz="2200" dirty="0">
                <a:latin typeface="Georgia"/>
                <a:cs typeface="Georgia"/>
              </a:rPr>
              <a:t>of</a:t>
            </a:r>
            <a:r>
              <a:rPr lang="en-CA" sz="2200" spc="-59" dirty="0">
                <a:latin typeface="Georgia"/>
                <a:cs typeface="Georgia"/>
              </a:rPr>
              <a:t> </a:t>
            </a:r>
            <a:r>
              <a:rPr lang="en-CA" sz="2200" dirty="0">
                <a:latin typeface="Georgia"/>
                <a:cs typeface="Georgia"/>
              </a:rPr>
              <a:t>error</a:t>
            </a:r>
            <a:r>
              <a:rPr lang="en-CA" sz="2200" spc="-36" dirty="0">
                <a:latin typeface="Georgia"/>
                <a:cs typeface="Georgia"/>
              </a:rPr>
              <a:t> </a:t>
            </a:r>
            <a:r>
              <a:rPr lang="en-CA" sz="2200" dirty="0">
                <a:latin typeface="Georgia"/>
                <a:cs typeface="Georgia"/>
              </a:rPr>
              <a:t>we</a:t>
            </a:r>
            <a:r>
              <a:rPr lang="en-CA" sz="2200" spc="-47" dirty="0">
                <a:latin typeface="Georgia"/>
                <a:cs typeface="Georgia"/>
              </a:rPr>
              <a:t> </a:t>
            </a:r>
            <a:r>
              <a:rPr lang="en-CA" sz="2200" spc="-24" dirty="0">
                <a:latin typeface="Georgia"/>
                <a:cs typeface="Georgia"/>
              </a:rPr>
              <a:t>have?</a:t>
            </a:r>
            <a:endParaRPr lang="en-CA" sz="2200" dirty="0">
              <a:latin typeface="Georgia"/>
              <a:cs typeface="Georgia"/>
            </a:endParaRPr>
          </a:p>
          <a:p>
            <a:pPr>
              <a:spcBef>
                <a:spcPts val="47"/>
              </a:spcBef>
              <a:buFont typeface="Arial"/>
              <a:buChar char="•"/>
            </a:pPr>
            <a:endParaRPr lang="en-CA" sz="2200" dirty="0">
              <a:latin typeface="Georgia"/>
              <a:cs typeface="Georgia"/>
            </a:endParaRPr>
          </a:p>
          <a:p>
            <a:pPr marL="1186101" lvl="1" indent="-338671">
              <a:buFont typeface="Arial"/>
              <a:buChar char="•"/>
              <a:tabLst>
                <a:tab pos="1186101" algn="l"/>
              </a:tabLst>
            </a:pPr>
            <a:r>
              <a:rPr lang="en-CA" sz="2200" spc="-47" dirty="0">
                <a:latin typeface="Georgia"/>
                <a:cs typeface="Georgia"/>
              </a:rPr>
              <a:t>Bias</a:t>
            </a:r>
            <a:endParaRPr lang="en-CA" sz="2200" dirty="0">
              <a:latin typeface="Georgia"/>
              <a:cs typeface="Georgia"/>
            </a:endParaRPr>
          </a:p>
          <a:p>
            <a:pPr marL="1389303">
              <a:spcBef>
                <a:spcPts val="356"/>
              </a:spcBef>
            </a:pPr>
            <a:r>
              <a:rPr lang="en-CA" sz="2200" dirty="0">
                <a:latin typeface="Georgia"/>
                <a:cs typeface="Georgia"/>
              </a:rPr>
              <a:t>−</a:t>
            </a:r>
            <a:r>
              <a:rPr lang="en-CA" sz="2200" spc="154" dirty="0">
                <a:latin typeface="Georgia"/>
                <a:cs typeface="Georgia"/>
              </a:rPr>
              <a:t> </a:t>
            </a:r>
            <a:r>
              <a:rPr lang="en-CA" sz="2200" dirty="0">
                <a:latin typeface="Georgia"/>
                <a:cs typeface="Georgia"/>
              </a:rPr>
              <a:t>No</a:t>
            </a:r>
            <a:r>
              <a:rPr lang="en-CA" sz="2200" spc="-59" dirty="0">
                <a:latin typeface="Georgia"/>
                <a:cs typeface="Georgia"/>
              </a:rPr>
              <a:t> </a:t>
            </a:r>
            <a:r>
              <a:rPr lang="en-CA" sz="2200" dirty="0">
                <a:latin typeface="Georgia"/>
                <a:cs typeface="Georgia"/>
              </a:rPr>
              <a:t>systematic</a:t>
            </a:r>
            <a:r>
              <a:rPr lang="en-CA" sz="2200" spc="-24" dirty="0">
                <a:latin typeface="Georgia"/>
                <a:cs typeface="Georgia"/>
              </a:rPr>
              <a:t> errors</a:t>
            </a:r>
            <a:endParaRPr lang="en-CA" sz="2200" dirty="0">
              <a:latin typeface="Georgia"/>
              <a:cs typeface="Georgia"/>
            </a:endParaRPr>
          </a:p>
          <a:p>
            <a:pPr>
              <a:spcBef>
                <a:spcPts val="47"/>
              </a:spcBef>
            </a:pPr>
            <a:endParaRPr lang="en-CA" sz="2200" dirty="0">
              <a:latin typeface="Georgia"/>
              <a:cs typeface="Georgia"/>
            </a:endParaRPr>
          </a:p>
          <a:p>
            <a:pPr marL="1186101" lvl="1" indent="-338671">
              <a:buFont typeface="Arial"/>
              <a:buChar char="•"/>
              <a:tabLst>
                <a:tab pos="1186101" algn="l"/>
              </a:tabLst>
            </a:pPr>
            <a:r>
              <a:rPr lang="en-CA" sz="2200" spc="-24" dirty="0">
                <a:latin typeface="Georgia"/>
                <a:cs typeface="Georgia"/>
              </a:rPr>
              <a:t>Variance</a:t>
            </a:r>
            <a:endParaRPr lang="en-CA" sz="2200" dirty="0">
              <a:latin typeface="Georgia"/>
              <a:cs typeface="Georgia"/>
            </a:endParaRPr>
          </a:p>
          <a:p>
            <a:pPr marL="1389303">
              <a:spcBef>
                <a:spcPts val="379"/>
              </a:spcBef>
            </a:pPr>
            <a:r>
              <a:rPr lang="en-CA" sz="2200" dirty="0">
                <a:latin typeface="Georgia"/>
                <a:cs typeface="Georgia"/>
              </a:rPr>
              <a:t>−</a:t>
            </a:r>
            <a:r>
              <a:rPr lang="en-CA" sz="2200" spc="190" dirty="0">
                <a:latin typeface="Georgia"/>
                <a:cs typeface="Georgia"/>
              </a:rPr>
              <a:t> </a:t>
            </a:r>
            <a:r>
              <a:rPr lang="en-CA" sz="2200" dirty="0">
                <a:latin typeface="Georgia"/>
                <a:cs typeface="Georgia"/>
              </a:rPr>
              <a:t>Low</a:t>
            </a:r>
            <a:r>
              <a:rPr lang="en-CA" sz="2200" spc="-24" dirty="0">
                <a:latin typeface="Georgia"/>
                <a:cs typeface="Georgia"/>
              </a:rPr>
              <a:t> </a:t>
            </a:r>
            <a:r>
              <a:rPr lang="en-CA" sz="2200" dirty="0">
                <a:latin typeface="Georgia"/>
                <a:cs typeface="Georgia"/>
              </a:rPr>
              <a:t>complexity</a:t>
            </a:r>
            <a:r>
              <a:rPr lang="en-CA" sz="2200" spc="12" dirty="0">
                <a:latin typeface="Georgia"/>
                <a:cs typeface="Georgia"/>
              </a:rPr>
              <a:t> </a:t>
            </a:r>
            <a:r>
              <a:rPr lang="en-CA" sz="2200" dirty="0">
                <a:latin typeface="Georgia"/>
                <a:cs typeface="Georgia"/>
              </a:rPr>
              <a:t>(2</a:t>
            </a:r>
            <a:r>
              <a:rPr lang="en-CA" sz="2200" spc="-24" dirty="0">
                <a:latin typeface="Georgia"/>
                <a:cs typeface="Georgia"/>
              </a:rPr>
              <a:t> params)</a:t>
            </a:r>
          </a:p>
          <a:p>
            <a:pPr marL="1389303">
              <a:spcBef>
                <a:spcPts val="379"/>
              </a:spcBef>
            </a:pPr>
            <a:endParaRPr lang="en-CA" sz="2200" dirty="0">
              <a:latin typeface="Georgia"/>
              <a:cs typeface="Georgia"/>
            </a:endParaRPr>
          </a:p>
          <a:p>
            <a:pPr marL="0" indent="0">
              <a:buNone/>
            </a:pPr>
            <a:endParaRPr lang="en-US" sz="2200" dirty="0"/>
          </a:p>
        </p:txBody>
      </p:sp>
      <p:pic>
        <p:nvPicPr>
          <p:cNvPr id="4" name="object 4">
            <a:extLst>
              <a:ext uri="{FF2B5EF4-FFF2-40B4-BE49-F238E27FC236}">
                <a16:creationId xmlns:a16="http://schemas.microsoft.com/office/drawing/2014/main" id="{62E62E30-80C0-8764-0F2B-B3AB3B19B456}"/>
              </a:ext>
            </a:extLst>
          </p:cNvPr>
          <p:cNvPicPr/>
          <p:nvPr/>
        </p:nvPicPr>
        <p:blipFill>
          <a:blip r:embed="rId3" cstate="print"/>
          <a:stretch>
            <a:fillRect/>
          </a:stretch>
        </p:blipFill>
        <p:spPr>
          <a:xfrm>
            <a:off x="5791200" y="2514600"/>
            <a:ext cx="5638800" cy="4038600"/>
          </a:xfrm>
          <a:prstGeom prst="rect">
            <a:avLst/>
          </a:prstGeom>
        </p:spPr>
      </p:pic>
      <p:sp>
        <p:nvSpPr>
          <p:cNvPr id="14" name="object 16">
            <a:extLst>
              <a:ext uri="{FF2B5EF4-FFF2-40B4-BE49-F238E27FC236}">
                <a16:creationId xmlns:a16="http://schemas.microsoft.com/office/drawing/2014/main" id="{F75F0EF2-6F26-5C33-F1B4-70119F259EFF}"/>
              </a:ext>
            </a:extLst>
          </p:cNvPr>
          <p:cNvSpPr/>
          <p:nvPr/>
        </p:nvSpPr>
        <p:spPr>
          <a:xfrm>
            <a:off x="-381000" y="152400"/>
            <a:ext cx="14449777" cy="8128000"/>
          </a:xfrm>
          <a:custGeom>
            <a:avLst/>
            <a:gdLst/>
            <a:ahLst/>
            <a:cxnLst/>
            <a:rect l="l" t="t" r="r" b="b"/>
            <a:pathLst>
              <a:path w="6096000" h="3429000">
                <a:moveTo>
                  <a:pt x="0" y="3429000"/>
                </a:moveTo>
                <a:lnTo>
                  <a:pt x="6096000" y="3429000"/>
                </a:lnTo>
                <a:lnTo>
                  <a:pt x="6096000" y="0"/>
                </a:lnTo>
                <a:lnTo>
                  <a:pt x="0" y="0"/>
                </a:lnTo>
                <a:lnTo>
                  <a:pt x="0" y="3429000"/>
                </a:lnTo>
                <a:close/>
              </a:path>
            </a:pathLst>
          </a:custGeom>
          <a:ln w="12192">
            <a:solidFill>
              <a:srgbClr val="000000"/>
            </a:solidFill>
          </a:ln>
        </p:spPr>
        <p:txBody>
          <a:bodyPr wrap="square" lIns="0" tIns="0" rIns="0" bIns="0" rtlCol="0"/>
          <a:lstStyle/>
          <a:p>
            <a:endParaRPr/>
          </a:p>
        </p:txBody>
      </p:sp>
      <p:sp>
        <p:nvSpPr>
          <p:cNvPr id="16" name="TextBox 15">
            <a:extLst>
              <a:ext uri="{FF2B5EF4-FFF2-40B4-BE49-F238E27FC236}">
                <a16:creationId xmlns:a16="http://schemas.microsoft.com/office/drawing/2014/main" id="{4A019DF7-C7A5-4EAE-5F02-9DD4B566B7D2}"/>
              </a:ext>
            </a:extLst>
          </p:cNvPr>
          <p:cNvSpPr txBox="1"/>
          <p:nvPr/>
        </p:nvSpPr>
        <p:spPr>
          <a:xfrm>
            <a:off x="791737" y="5668482"/>
            <a:ext cx="7231566" cy="807913"/>
          </a:xfrm>
          <a:prstGeom prst="rect">
            <a:avLst/>
          </a:prstGeom>
          <a:noFill/>
        </p:spPr>
        <p:txBody>
          <a:bodyPr wrap="square">
            <a:spAutoFit/>
          </a:bodyPr>
          <a:lstStyle/>
          <a:p>
            <a:pPr marL="338671" indent="-338671">
              <a:spcBef>
                <a:spcPts val="616"/>
              </a:spcBef>
              <a:buFont typeface="Arial"/>
              <a:buChar char="•"/>
              <a:tabLst>
                <a:tab pos="338671" algn="l"/>
              </a:tabLst>
            </a:pPr>
            <a:r>
              <a:rPr lang="en-CA" sz="2200" spc="-24" dirty="0">
                <a:latin typeface="Georgia"/>
                <a:cs typeface="Georgia"/>
              </a:rPr>
              <a:t>Noise</a:t>
            </a:r>
            <a:endParaRPr lang="en-CA" sz="2200" dirty="0">
              <a:latin typeface="Georgia"/>
              <a:cs typeface="Georgia"/>
            </a:endParaRPr>
          </a:p>
          <a:p>
            <a:pPr marL="541873">
              <a:spcBef>
                <a:spcPts val="344"/>
              </a:spcBef>
            </a:pPr>
            <a:r>
              <a:rPr lang="en-CA" sz="2200" dirty="0">
                <a:latin typeface="Georgia"/>
                <a:cs typeface="Georgia"/>
              </a:rPr>
              <a:t>−</a:t>
            </a:r>
            <a:r>
              <a:rPr lang="en-CA" sz="2200" spc="201" dirty="0">
                <a:latin typeface="Georgia"/>
                <a:cs typeface="Georgia"/>
              </a:rPr>
              <a:t> </a:t>
            </a:r>
            <a:r>
              <a:rPr lang="en-CA" sz="2200" dirty="0">
                <a:latin typeface="Georgia"/>
                <a:cs typeface="Georgia"/>
              </a:rPr>
              <a:t>Yes,</a:t>
            </a:r>
            <a:r>
              <a:rPr lang="en-CA" sz="2200" spc="36" dirty="0">
                <a:latin typeface="Georgia"/>
                <a:cs typeface="Georgia"/>
              </a:rPr>
              <a:t> </a:t>
            </a:r>
            <a:r>
              <a:rPr lang="en-CA" sz="2200" dirty="0">
                <a:latin typeface="Georgia"/>
                <a:cs typeface="Georgia"/>
              </a:rPr>
              <a:t>but</a:t>
            </a:r>
            <a:r>
              <a:rPr lang="en-CA" sz="2200" spc="-24" dirty="0">
                <a:latin typeface="Georgia"/>
                <a:cs typeface="Georgia"/>
              </a:rPr>
              <a:t> irreducible</a:t>
            </a:r>
            <a:endParaRPr lang="en-CA" sz="2200" dirty="0">
              <a:latin typeface="Georgia"/>
              <a:cs typeface="Georgia"/>
            </a:endParaRPr>
          </a:p>
        </p:txBody>
      </p:sp>
      <p:pic>
        <p:nvPicPr>
          <p:cNvPr id="19" name="object 9">
            <a:extLst>
              <a:ext uri="{FF2B5EF4-FFF2-40B4-BE49-F238E27FC236}">
                <a16:creationId xmlns:a16="http://schemas.microsoft.com/office/drawing/2014/main" id="{EDC17829-DC4D-535C-051C-BFC219491473}"/>
              </a:ext>
            </a:extLst>
          </p:cNvPr>
          <p:cNvPicPr/>
          <p:nvPr/>
        </p:nvPicPr>
        <p:blipFill>
          <a:blip r:embed="rId4" cstate="print"/>
          <a:stretch>
            <a:fillRect/>
          </a:stretch>
        </p:blipFill>
        <p:spPr>
          <a:xfrm>
            <a:off x="1189463" y="3295241"/>
            <a:ext cx="642263" cy="467840"/>
          </a:xfrm>
          <a:prstGeom prst="rect">
            <a:avLst/>
          </a:prstGeom>
        </p:spPr>
      </p:pic>
      <p:pic>
        <p:nvPicPr>
          <p:cNvPr id="20" name="object 12">
            <a:extLst>
              <a:ext uri="{FF2B5EF4-FFF2-40B4-BE49-F238E27FC236}">
                <a16:creationId xmlns:a16="http://schemas.microsoft.com/office/drawing/2014/main" id="{89257B58-9E44-B5C9-BAC9-92F6D84F2F18}"/>
              </a:ext>
            </a:extLst>
          </p:cNvPr>
          <p:cNvPicPr/>
          <p:nvPr/>
        </p:nvPicPr>
        <p:blipFill>
          <a:blip r:embed="rId5" cstate="print"/>
          <a:stretch>
            <a:fillRect/>
          </a:stretch>
        </p:blipFill>
        <p:spPr>
          <a:xfrm>
            <a:off x="1237785" y="4419902"/>
            <a:ext cx="1056640" cy="536446"/>
          </a:xfrm>
          <a:prstGeom prst="rect">
            <a:avLst/>
          </a:prstGeom>
        </p:spPr>
      </p:pic>
      <p:sp>
        <p:nvSpPr>
          <p:cNvPr id="22" name="object 15">
            <a:extLst>
              <a:ext uri="{FF2B5EF4-FFF2-40B4-BE49-F238E27FC236}">
                <a16:creationId xmlns:a16="http://schemas.microsoft.com/office/drawing/2014/main" id="{0EAC4D82-003C-1D47-1796-3F4FA310E7CB}"/>
              </a:ext>
            </a:extLst>
          </p:cNvPr>
          <p:cNvSpPr/>
          <p:nvPr/>
        </p:nvSpPr>
        <p:spPr>
          <a:xfrm>
            <a:off x="1105329" y="5665501"/>
            <a:ext cx="1189096" cy="487680"/>
          </a:xfrm>
          <a:custGeom>
            <a:avLst/>
            <a:gdLst/>
            <a:ahLst/>
            <a:cxnLst/>
            <a:rect l="l" t="t" r="r" b="b"/>
            <a:pathLst>
              <a:path w="501650" h="205739">
                <a:moveTo>
                  <a:pt x="0" y="34289"/>
                </a:moveTo>
                <a:lnTo>
                  <a:pt x="2694" y="20949"/>
                </a:lnTo>
                <a:lnTo>
                  <a:pt x="10044" y="10048"/>
                </a:lnTo>
                <a:lnTo>
                  <a:pt x="20943" y="2696"/>
                </a:lnTo>
                <a:lnTo>
                  <a:pt x="34290" y="0"/>
                </a:lnTo>
                <a:lnTo>
                  <a:pt x="467106" y="0"/>
                </a:lnTo>
                <a:lnTo>
                  <a:pt x="480446" y="2696"/>
                </a:lnTo>
                <a:lnTo>
                  <a:pt x="491347" y="10048"/>
                </a:lnTo>
                <a:lnTo>
                  <a:pt x="498699" y="20949"/>
                </a:lnTo>
                <a:lnTo>
                  <a:pt x="501396" y="34289"/>
                </a:lnTo>
                <a:lnTo>
                  <a:pt x="501396" y="171450"/>
                </a:lnTo>
                <a:lnTo>
                  <a:pt x="498699" y="184790"/>
                </a:lnTo>
                <a:lnTo>
                  <a:pt x="491347" y="195691"/>
                </a:lnTo>
                <a:lnTo>
                  <a:pt x="480446" y="203043"/>
                </a:lnTo>
                <a:lnTo>
                  <a:pt x="467106" y="205739"/>
                </a:lnTo>
                <a:lnTo>
                  <a:pt x="34290" y="205739"/>
                </a:lnTo>
                <a:lnTo>
                  <a:pt x="20943" y="203043"/>
                </a:lnTo>
                <a:lnTo>
                  <a:pt x="10044" y="195691"/>
                </a:lnTo>
                <a:lnTo>
                  <a:pt x="2694" y="184790"/>
                </a:lnTo>
                <a:lnTo>
                  <a:pt x="0" y="171450"/>
                </a:lnTo>
                <a:lnTo>
                  <a:pt x="0" y="34289"/>
                </a:lnTo>
                <a:close/>
              </a:path>
            </a:pathLst>
          </a:custGeom>
          <a:ln w="1981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1314425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FF826-0FD1-4E18-0C7E-2F61203AC4A5}"/>
              </a:ext>
            </a:extLst>
          </p:cNvPr>
          <p:cNvSpPr>
            <a:spLocks noGrp="1"/>
          </p:cNvSpPr>
          <p:nvPr>
            <p:ph type="title"/>
          </p:nvPr>
        </p:nvSpPr>
        <p:spPr/>
        <p:txBody>
          <a:bodyPr>
            <a:normAutofit/>
          </a:bodyPr>
          <a:lstStyle/>
          <a:p>
            <a:r>
              <a:rPr lang="en-US" dirty="0"/>
              <a:t>Application: neonatal brain growth</a:t>
            </a:r>
          </a:p>
        </p:txBody>
      </p:sp>
      <p:sp>
        <p:nvSpPr>
          <p:cNvPr id="5" name="TextBox 4">
            <a:extLst>
              <a:ext uri="{FF2B5EF4-FFF2-40B4-BE49-F238E27FC236}">
                <a16:creationId xmlns:a16="http://schemas.microsoft.com/office/drawing/2014/main" id="{B5E51FF6-0EDB-D823-1843-55980B743BF1}"/>
              </a:ext>
            </a:extLst>
          </p:cNvPr>
          <p:cNvSpPr txBox="1"/>
          <p:nvPr/>
        </p:nvSpPr>
        <p:spPr>
          <a:xfrm>
            <a:off x="228600" y="1066800"/>
            <a:ext cx="11582400" cy="6740307"/>
          </a:xfrm>
          <a:prstGeom prst="rect">
            <a:avLst/>
          </a:prstGeom>
          <a:noFill/>
        </p:spPr>
        <p:txBody>
          <a:bodyPr wrap="square">
            <a:spAutoFit/>
          </a:bodyPr>
          <a:lstStyle/>
          <a:p>
            <a:pPr>
              <a:buFont typeface="Arial" panose="020B0604020202020204" pitchFamily="34" charset="0"/>
              <a:buChar char="•"/>
            </a:pPr>
            <a:r>
              <a:rPr lang="en-CA" sz="2400" dirty="0">
                <a:effectLst/>
                <a:latin typeface="Georgia" panose="02040502050405020303" pitchFamily="18" charset="0"/>
              </a:rPr>
              <a:t>Machine learning task: Predict age of a baby from volumes of brain structures</a:t>
            </a:r>
          </a:p>
          <a:p>
            <a:br>
              <a:rPr lang="en-CA" sz="2400" dirty="0">
                <a:effectLst/>
                <a:latin typeface="Georgia" panose="02040502050405020303" pitchFamily="18" charset="0"/>
              </a:rPr>
            </a:br>
            <a:endParaRPr lang="en-CA" sz="2400" dirty="0">
              <a:effectLst/>
              <a:latin typeface="Georgia" panose="02040502050405020303" pitchFamily="18" charset="0"/>
            </a:endParaRPr>
          </a:p>
          <a:p>
            <a:pPr>
              <a:buFont typeface="Arial" panose="020B0604020202020204" pitchFamily="34" charset="0"/>
              <a:buChar char="•"/>
            </a:pPr>
            <a:r>
              <a:rPr lang="en-CA" sz="2400" dirty="0">
                <a:effectLst/>
                <a:latin typeface="Georgia" panose="02040502050405020303" pitchFamily="18" charset="0"/>
              </a:rPr>
              <a:t>How can we improve the predictions further?</a:t>
            </a:r>
          </a:p>
          <a:p>
            <a:pPr marL="742950" lvl="1" indent="-285750">
              <a:buFont typeface="Arial" panose="020B0604020202020204" pitchFamily="34" charset="0"/>
              <a:buChar char="•"/>
            </a:pPr>
            <a:r>
              <a:rPr lang="en-CA" sz="2400" dirty="0">
                <a:effectLst/>
                <a:latin typeface="Georgia" panose="02040502050405020303" pitchFamily="18" charset="0"/>
              </a:rPr>
              <a:t>Increase the number of features =&gt; </a:t>
            </a:r>
            <a:r>
              <a:rPr lang="en-CA" sz="2400" dirty="0">
                <a:solidFill>
                  <a:srgbClr val="C00000"/>
                </a:solidFill>
                <a:effectLst/>
                <a:latin typeface="Georgia" panose="02040502050405020303" pitchFamily="18" charset="0"/>
              </a:rPr>
              <a:t>multivariate linear regression</a:t>
            </a:r>
            <a:endParaRPr lang="en-CA" sz="2400" dirty="0">
              <a:effectLst/>
              <a:latin typeface="Georgia" panose="02040502050405020303" pitchFamily="18" charset="0"/>
            </a:endParaRPr>
          </a:p>
          <a:p>
            <a:br>
              <a:rPr lang="en-CA" sz="2400" dirty="0">
                <a:effectLst/>
                <a:latin typeface="Georgia" panose="02040502050405020303" pitchFamily="18" charset="0"/>
              </a:rPr>
            </a:br>
            <a:endParaRPr lang="en-CA" sz="2400" dirty="0">
              <a:effectLst/>
              <a:latin typeface="Georgia" panose="02040502050405020303" pitchFamily="18" charset="0"/>
            </a:endParaRPr>
          </a:p>
          <a:p>
            <a:br>
              <a:rPr lang="en-CA" sz="2400" dirty="0">
                <a:effectLst/>
                <a:latin typeface="Georgia" panose="02040502050405020303" pitchFamily="18" charset="0"/>
              </a:rPr>
            </a:br>
            <a:endParaRPr lang="en-CA" sz="2400" dirty="0">
              <a:effectLst/>
              <a:latin typeface="Georgia" panose="02040502050405020303" pitchFamily="18" charset="0"/>
            </a:endParaRPr>
          </a:p>
          <a:p>
            <a:r>
              <a:rPr lang="en-CA" sz="2400" dirty="0">
                <a:effectLst/>
                <a:latin typeface="Georgia" panose="02040502050405020303" pitchFamily="18" charset="0"/>
              </a:rPr>
              <a:t>  </a:t>
            </a:r>
          </a:p>
          <a:p>
            <a:br>
              <a:rPr lang="en-CA" sz="2400" dirty="0">
                <a:effectLst/>
                <a:latin typeface="Georgia" panose="02040502050405020303" pitchFamily="18" charset="0"/>
              </a:rPr>
            </a:br>
            <a:endParaRPr lang="en-CA" sz="2400" dirty="0">
              <a:effectLst/>
              <a:latin typeface="Georgia" panose="02040502050405020303" pitchFamily="18" charset="0"/>
            </a:endParaRPr>
          </a:p>
          <a:p>
            <a:br>
              <a:rPr lang="en-CA" sz="2400" dirty="0">
                <a:effectLst/>
                <a:latin typeface="Georgia" panose="02040502050405020303" pitchFamily="18" charset="0"/>
              </a:rPr>
            </a:br>
            <a:endParaRPr lang="en-CA" sz="2400" dirty="0">
              <a:effectLst/>
              <a:latin typeface="Georgia" panose="02040502050405020303" pitchFamily="18" charset="0"/>
            </a:endParaRPr>
          </a:p>
          <a:p>
            <a:br>
              <a:rPr lang="en-CA" sz="2400" dirty="0">
                <a:effectLst/>
                <a:latin typeface="Georgia" panose="02040502050405020303" pitchFamily="18" charset="0"/>
              </a:rPr>
            </a:br>
            <a:endParaRPr lang="en-CA" sz="2400" dirty="0">
              <a:effectLst/>
              <a:latin typeface="Georgia" panose="02040502050405020303" pitchFamily="18" charset="0"/>
            </a:endParaRPr>
          </a:p>
          <a:p>
            <a:br>
              <a:rPr lang="en-CA" sz="2400" dirty="0">
                <a:effectLst/>
                <a:latin typeface="Georgia" panose="02040502050405020303" pitchFamily="18" charset="0"/>
              </a:rPr>
            </a:br>
            <a:endParaRPr lang="en-CA" sz="2400" dirty="0">
              <a:effectLst/>
              <a:latin typeface="Georgia" panose="02040502050405020303" pitchFamily="18" charset="0"/>
            </a:endParaRPr>
          </a:p>
        </p:txBody>
      </p:sp>
      <p:pic>
        <p:nvPicPr>
          <p:cNvPr id="8" name="Picture 7">
            <a:extLst>
              <a:ext uri="{FF2B5EF4-FFF2-40B4-BE49-F238E27FC236}">
                <a16:creationId xmlns:a16="http://schemas.microsoft.com/office/drawing/2014/main" id="{11DC3DD7-9ECC-B2D8-9C6D-214FD683F2A3}"/>
              </a:ext>
            </a:extLst>
          </p:cNvPr>
          <p:cNvPicPr>
            <a:picLocks noChangeAspect="1"/>
          </p:cNvPicPr>
          <p:nvPr/>
        </p:nvPicPr>
        <p:blipFill>
          <a:blip r:embed="rId3"/>
          <a:stretch>
            <a:fillRect/>
          </a:stretch>
        </p:blipFill>
        <p:spPr>
          <a:xfrm>
            <a:off x="2971799" y="3200400"/>
            <a:ext cx="2267883" cy="2895600"/>
          </a:xfrm>
          <a:prstGeom prst="rect">
            <a:avLst/>
          </a:prstGeom>
        </p:spPr>
      </p:pic>
      <p:pic>
        <p:nvPicPr>
          <p:cNvPr id="9" name="Picture 8">
            <a:extLst>
              <a:ext uri="{FF2B5EF4-FFF2-40B4-BE49-F238E27FC236}">
                <a16:creationId xmlns:a16="http://schemas.microsoft.com/office/drawing/2014/main" id="{2D0A69D5-E612-0F83-D0ED-719866F92B07}"/>
              </a:ext>
            </a:extLst>
          </p:cNvPr>
          <p:cNvPicPr>
            <a:picLocks noChangeAspect="1"/>
          </p:cNvPicPr>
          <p:nvPr/>
        </p:nvPicPr>
        <p:blipFill>
          <a:blip r:embed="rId4"/>
          <a:stretch>
            <a:fillRect/>
          </a:stretch>
        </p:blipFill>
        <p:spPr>
          <a:xfrm>
            <a:off x="6248400" y="3233459"/>
            <a:ext cx="2267882" cy="2869975"/>
          </a:xfrm>
          <a:prstGeom prst="rect">
            <a:avLst/>
          </a:prstGeom>
        </p:spPr>
      </p:pic>
      <p:sp>
        <p:nvSpPr>
          <p:cNvPr id="11" name="TextBox 10">
            <a:extLst>
              <a:ext uri="{FF2B5EF4-FFF2-40B4-BE49-F238E27FC236}">
                <a16:creationId xmlns:a16="http://schemas.microsoft.com/office/drawing/2014/main" id="{1892AD3B-292C-D5AB-8992-D8D873E702EF}"/>
              </a:ext>
            </a:extLst>
          </p:cNvPr>
          <p:cNvSpPr txBox="1"/>
          <p:nvPr/>
        </p:nvSpPr>
        <p:spPr>
          <a:xfrm>
            <a:off x="3140927" y="6255834"/>
            <a:ext cx="6155472" cy="369332"/>
          </a:xfrm>
          <a:prstGeom prst="rect">
            <a:avLst/>
          </a:prstGeom>
          <a:noFill/>
        </p:spPr>
        <p:txBody>
          <a:bodyPr wrap="square">
            <a:spAutoFit/>
          </a:bodyPr>
          <a:lstStyle/>
          <a:p>
            <a:r>
              <a:rPr lang="en-CA" sz="1800" dirty="0">
                <a:effectLst/>
                <a:latin typeface="Georgia" panose="02040502050405020303" pitchFamily="18" charset="0"/>
              </a:rPr>
              <a:t>Six brain tissues   </a:t>
            </a:r>
            <a:endParaRPr lang="en-US" dirty="0"/>
          </a:p>
        </p:txBody>
      </p:sp>
      <p:sp>
        <p:nvSpPr>
          <p:cNvPr id="13" name="TextBox 12">
            <a:extLst>
              <a:ext uri="{FF2B5EF4-FFF2-40B4-BE49-F238E27FC236}">
                <a16:creationId xmlns:a16="http://schemas.microsoft.com/office/drawing/2014/main" id="{346DE410-AA8E-16E5-743C-510C5D061A73}"/>
              </a:ext>
            </a:extLst>
          </p:cNvPr>
          <p:cNvSpPr txBox="1"/>
          <p:nvPr/>
        </p:nvSpPr>
        <p:spPr>
          <a:xfrm>
            <a:off x="6248400" y="6255834"/>
            <a:ext cx="6155472" cy="369332"/>
          </a:xfrm>
          <a:prstGeom prst="rect">
            <a:avLst/>
          </a:prstGeom>
          <a:noFill/>
        </p:spPr>
        <p:txBody>
          <a:bodyPr wrap="square">
            <a:spAutoFit/>
          </a:bodyPr>
          <a:lstStyle/>
          <a:p>
            <a:r>
              <a:rPr lang="en-CA" sz="1800" dirty="0">
                <a:effectLst/>
                <a:latin typeface="Georgia" panose="02040502050405020303" pitchFamily="18" charset="0"/>
              </a:rPr>
              <a:t>86 brain structures</a:t>
            </a:r>
          </a:p>
        </p:txBody>
      </p:sp>
    </p:spTree>
    <p:extLst>
      <p:ext uri="{BB962C8B-B14F-4D97-AF65-F5344CB8AC3E}">
        <p14:creationId xmlns:p14="http://schemas.microsoft.com/office/powerpoint/2010/main" val="579663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8A1383C-1346-1C45-A3E7-4A2E25BBE3D9}">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10847</TotalTime>
  <Words>6162</Words>
  <Application>Microsoft Macintosh PowerPoint</Application>
  <PresentationFormat>Widescreen</PresentationFormat>
  <Paragraphs>387</Paragraphs>
  <Slides>69</Slides>
  <Notes>62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69</vt:i4>
      </vt:variant>
    </vt:vector>
  </HeadingPairs>
  <TitlesOfParts>
    <vt:vector size="77" baseType="lpstr">
      <vt:lpstr>Georgia</vt:lpstr>
      <vt:lpstr>STIX Two Math</vt:lpstr>
      <vt:lpstr>Arial</vt:lpstr>
      <vt:lpstr>Times New Roman</vt:lpstr>
      <vt:lpstr>Calibri</vt:lpstr>
      <vt:lpstr>Roboto</vt:lpstr>
      <vt:lpstr>Office Theme</vt:lpstr>
      <vt:lpstr>4_Office Theme</vt:lpstr>
      <vt:lpstr>Machine Learning for Biomedical Engineering Applications </vt:lpstr>
      <vt:lpstr>PowerPoint Presentation</vt:lpstr>
      <vt:lpstr>Learning objectives</vt:lpstr>
      <vt:lpstr>PowerPoint Presentation</vt:lpstr>
      <vt:lpstr>Application: neonatal brain growth</vt:lpstr>
      <vt:lpstr>PowerPoint Presentation</vt:lpstr>
      <vt:lpstr>Application: neonatal brain growth</vt:lpstr>
      <vt:lpstr>Application: neonatal brain growth</vt:lpstr>
      <vt:lpstr>Application: neonatal brain growth</vt:lpstr>
      <vt:lpstr>Multivariate linear regression</vt:lpstr>
      <vt:lpstr>Loss Function (Sum of squared errors)</vt:lpstr>
      <vt:lpstr>Multivariate linear regression</vt:lpstr>
      <vt:lpstr>Fit multivariate linear regression model</vt:lpstr>
      <vt:lpstr>Fit multivariate linear regression model</vt:lpstr>
      <vt:lpstr>Fit multivariate linear regression model</vt:lpstr>
      <vt:lpstr>PowerPoint Presentation</vt:lpstr>
      <vt:lpstr>PowerPoint Presentation</vt:lpstr>
      <vt:lpstr>Gradient descent</vt:lpstr>
      <vt:lpstr>Gradient descent</vt:lpstr>
      <vt:lpstr>Gradient descent</vt:lpstr>
      <vt:lpstr>Evaluating performance of regression models</vt:lpstr>
      <vt:lpstr>Evaluating performance of regression models</vt:lpstr>
      <vt:lpstr>PowerPoint Presentation</vt:lpstr>
      <vt:lpstr>PowerPoint Presentation</vt:lpstr>
      <vt:lpstr>PowerPoint Presentation</vt:lpstr>
      <vt:lpstr>PowerPoint Presentation</vt:lpstr>
      <vt:lpstr>PowerPoint Presentation</vt:lpstr>
      <vt:lpstr>Load the dataset</vt:lpstr>
      <vt:lpstr>Activity 1: Print the number of samples and features</vt:lpstr>
      <vt:lpstr>Visualize the dataset</vt:lpstr>
      <vt:lpstr> Correlation matrix (between GA and 6 volumes )</vt:lpstr>
      <vt:lpstr>Fit model using normal equation</vt:lpstr>
      <vt:lpstr>Activity 2: Question</vt:lpstr>
      <vt:lpstr>Activity 3: Fit model using SGD</vt:lpstr>
      <vt:lpstr>Activity 3: Fit model using SGD</vt:lpstr>
      <vt:lpstr>Exercise 1: Normal equation in Numpy</vt:lpstr>
      <vt:lpstr>Exercise 1: Compare performance of linear regression models with different numbers of features</vt:lpstr>
      <vt:lpstr>Create a linear regression model and calculate RMSE on the whole set</vt:lpstr>
      <vt:lpstr>Cross-validated RMSE for the three different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IV: Non-linear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Smart, Sustainable, Resilient, and Energy-Efficient Cities Building Infrastructure and Energy Systems of the Future</dc:title>
  <dc:creator>Mustafa Gül</dc:creator>
  <cp:lastModifiedBy>Maral Aminpour</cp:lastModifiedBy>
  <cp:revision>387</cp:revision>
  <cp:lastPrinted>2022-12-05T16:46:15Z</cp:lastPrinted>
  <dcterms:created xsi:type="dcterms:W3CDTF">2021-01-19T14:51:03Z</dcterms:created>
  <dcterms:modified xsi:type="dcterms:W3CDTF">2023-10-03T19:39:52Z</dcterms:modified>
</cp:coreProperties>
</file>